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7"/>
  </p:notesMasterIdLst>
  <p:sldIdLst>
    <p:sldId id="354" r:id="rId5"/>
    <p:sldId id="257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75" r:id="rId15"/>
    <p:sldId id="343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41" r:id="rId24"/>
    <p:sldId id="339" r:id="rId25"/>
    <p:sldId id="342" r:id="rId26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DM Sans" pitchFamily="2" charset="0"/>
      <p:regular r:id="rId32"/>
      <p:bold r:id="rId33"/>
      <p:italic r:id="rId34"/>
      <p:boldItalic r:id="rId35"/>
    </p:embeddedFont>
    <p:embeddedFont>
      <p:font typeface="DM Sans Bold" charset="0"/>
      <p:regular r:id="rId36"/>
    </p:embeddedFont>
    <p:embeddedFont>
      <p:font typeface="League Spartan" panose="020B0604020202020204" charset="0"/>
      <p:regular r:id="rId37"/>
    </p:embeddedFont>
    <p:embeddedFont>
      <p:font typeface="times" panose="02020603050405020304" pitchFamily="18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249" autoAdjust="0"/>
  </p:normalViewPr>
  <p:slideViewPr>
    <p:cSldViewPr>
      <p:cViewPr varScale="1">
        <p:scale>
          <a:sx n="48" d="100"/>
          <a:sy n="48" d="100"/>
        </p:scale>
        <p:origin x="63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7471B-1367-4F8C-A958-0181C3A38E12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312A2-A6F8-4225-AF19-615AFCC87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76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493011" cy="10287000"/>
            <a:chOff x="0" y="0"/>
            <a:chExt cx="11668564" cy="1448693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1801" r="21801"/>
            <a:stretch>
              <a:fillRect/>
            </a:stretch>
          </p:blipFill>
          <p:spPr>
            <a:xfrm>
              <a:off x="0" y="0"/>
              <a:ext cx="11668564" cy="1448693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635761" y="8740303"/>
            <a:ext cx="1714500" cy="171450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592175" y="0"/>
            <a:ext cx="1714500" cy="171450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81F29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3960"/>
          <a:stretch>
            <a:fillRect/>
          </a:stretch>
        </p:blipFill>
        <p:spPr>
          <a:xfrm>
            <a:off x="14821650" y="0"/>
            <a:ext cx="3466350" cy="249679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985324" y="5383013"/>
            <a:ext cx="7302676" cy="490398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794658" y="2858183"/>
            <a:ext cx="9493342" cy="312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5"/>
              </a:lnSpc>
            </a:pPr>
            <a:r>
              <a:rPr lang="en-US" sz="4781" dirty="0">
                <a:solidFill>
                  <a:srgbClr val="000000"/>
                </a:solidFill>
                <a:latin typeface="League Spartan"/>
              </a:rPr>
              <a:t>SMART HOME ENVIRONMENT MONITORING AND INTELLIGENT ANTI-THEFT ALARMING SYSTEM</a:t>
            </a:r>
          </a:p>
          <a:p>
            <a:pPr>
              <a:lnSpc>
                <a:spcPts val="4925"/>
              </a:lnSpc>
            </a:pPr>
            <a:endParaRPr lang="en-US" sz="4781" dirty="0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297179-5F06-9529-ACCA-F0FDF38278EC}"/>
              </a:ext>
            </a:extLst>
          </p:cNvPr>
          <p:cNvSpPr txBox="1"/>
          <p:nvPr/>
        </p:nvSpPr>
        <p:spPr>
          <a:xfrm>
            <a:off x="8640191" y="913298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" panose="02020603050405020304" pitchFamily="18" charset="0"/>
                <a:cs typeface="times" panose="02020603050405020304" pitchFamily="18" charset="0"/>
              </a:rPr>
              <a:t>2023-054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6126" y="571500"/>
            <a:ext cx="785935" cy="78593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592122" y="635732"/>
            <a:ext cx="13868400" cy="170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75"/>
              </a:lnSpc>
            </a:pPr>
            <a:r>
              <a:rPr lang="en-US" sz="5520" dirty="0">
                <a:solidFill>
                  <a:srgbClr val="000000"/>
                </a:solidFill>
                <a:latin typeface="League Spartan"/>
              </a:rPr>
              <a:t>OVERALL HIGH-LEVEL ARCHITECTURE DIAGRAM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681430" y="11596"/>
            <a:ext cx="2551466" cy="3851573"/>
            <a:chOff x="0" y="0"/>
            <a:chExt cx="2243183" cy="22225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3183" cy="2222533"/>
            </a:xfrm>
            <a:custGeom>
              <a:avLst/>
              <a:gdLst/>
              <a:ahLst/>
              <a:cxnLst/>
              <a:rect l="l" t="t" r="r" b="b"/>
              <a:pathLst>
                <a:path w="2243183" h="2222533">
                  <a:moveTo>
                    <a:pt x="0" y="0"/>
                  </a:moveTo>
                  <a:lnTo>
                    <a:pt x="2243183" y="0"/>
                  </a:lnTo>
                  <a:lnTo>
                    <a:pt x="2243183" y="2222533"/>
                  </a:lnTo>
                  <a:lnTo>
                    <a:pt x="0" y="2222533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733482" y="1281249"/>
            <a:ext cx="477195" cy="125996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0" y="9150703"/>
            <a:ext cx="1136297" cy="1136297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D3C5B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6665777" y="9118035"/>
            <a:ext cx="477195" cy="125996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45705" y="2345601"/>
            <a:ext cx="12919280" cy="78374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765" y="1027043"/>
            <a:ext cx="785935" cy="78593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78671" y="1139888"/>
            <a:ext cx="7310546" cy="84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75"/>
              </a:lnSpc>
            </a:pPr>
            <a:r>
              <a:rPr lang="en-US" sz="5520" dirty="0">
                <a:solidFill>
                  <a:srgbClr val="000000"/>
                </a:solidFill>
                <a:latin typeface="League Spartan"/>
              </a:rPr>
              <a:t>METHODOLOGY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260786" y="-17318"/>
            <a:ext cx="4027214" cy="3990141"/>
            <a:chOff x="0" y="0"/>
            <a:chExt cx="2243183" cy="22225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3183" cy="2222533"/>
            </a:xfrm>
            <a:custGeom>
              <a:avLst/>
              <a:gdLst/>
              <a:ahLst/>
              <a:cxnLst/>
              <a:rect l="l" t="t" r="r" b="b"/>
              <a:pathLst>
                <a:path w="2243183" h="2222533">
                  <a:moveTo>
                    <a:pt x="0" y="0"/>
                  </a:moveTo>
                  <a:lnTo>
                    <a:pt x="2243183" y="0"/>
                  </a:lnTo>
                  <a:lnTo>
                    <a:pt x="2243183" y="2222533"/>
                  </a:lnTo>
                  <a:lnTo>
                    <a:pt x="0" y="2222533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765258" y="1541874"/>
            <a:ext cx="6494042" cy="8745126"/>
            <a:chOff x="0" y="0"/>
            <a:chExt cx="8658723" cy="11660168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t="5140" b="5140"/>
            <a:stretch>
              <a:fillRect/>
            </a:stretch>
          </p:blipFill>
          <p:spPr>
            <a:xfrm flipH="1">
              <a:off x="0" y="0"/>
              <a:ext cx="8658723" cy="11660168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9991869" y="4372409"/>
            <a:ext cx="1994191" cy="1975833"/>
            <a:chOff x="0" y="0"/>
            <a:chExt cx="2243183" cy="22225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43183" cy="2222533"/>
            </a:xfrm>
            <a:custGeom>
              <a:avLst/>
              <a:gdLst/>
              <a:ahLst/>
              <a:cxnLst/>
              <a:rect l="l" t="t" r="r" b="b"/>
              <a:pathLst>
                <a:path w="2243183" h="2222533">
                  <a:moveTo>
                    <a:pt x="0" y="0"/>
                  </a:moveTo>
                  <a:lnTo>
                    <a:pt x="2243183" y="0"/>
                  </a:lnTo>
                  <a:lnTo>
                    <a:pt x="2243183" y="2222533"/>
                  </a:lnTo>
                  <a:lnTo>
                    <a:pt x="0" y="2222533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9303991" y="456922"/>
            <a:ext cx="477195" cy="125996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2327190" y="8955604"/>
            <a:ext cx="477195" cy="125996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9150703"/>
            <a:ext cx="1136297" cy="1136297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D3C5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77638" y="-107597"/>
            <a:ext cx="1136297" cy="1136297"/>
            <a:chOff x="0" y="0"/>
            <a:chExt cx="1913890" cy="19138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D3C5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68732" y="2847485"/>
            <a:ext cx="8864534" cy="5364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3938" lvl="1" indent="-266969" algn="just">
              <a:lnSpc>
                <a:spcPts val="3462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DM Sans"/>
              </a:rPr>
              <a:t>The proposed mechanism and the components mainly consist of four sub systems</a:t>
            </a:r>
          </a:p>
          <a:p>
            <a:pPr marL="724169" lvl="2" algn="just">
              <a:lnSpc>
                <a:spcPts val="3462"/>
              </a:lnSpc>
            </a:pPr>
            <a:endParaRPr lang="en-US" sz="3200" dirty="0">
              <a:solidFill>
                <a:srgbClr val="000000"/>
              </a:solidFill>
              <a:latin typeface="DM Sans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DM Sans" pitchFamily="2" charset="0"/>
              </a:rPr>
              <a:t>Abnormal Behavior Detection System </a:t>
            </a:r>
          </a:p>
          <a:p>
            <a:pPr marL="991138" lvl="2" indent="-266969" algn="just">
              <a:lnSpc>
                <a:spcPts val="3462"/>
              </a:lnSpc>
              <a:buFont typeface="Arial"/>
              <a:buChar char="•"/>
            </a:pPr>
            <a:endParaRPr lang="en-US" sz="3200" dirty="0">
              <a:solidFill>
                <a:schemeClr val="accent2">
                  <a:lumMod val="75000"/>
                </a:schemeClr>
              </a:solidFill>
              <a:latin typeface="DM Sans" pitchFamily="2" charset="0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DM Sans" pitchFamily="2" charset="0"/>
              </a:rPr>
              <a:t>Abnormal Voice Detection System</a:t>
            </a:r>
          </a:p>
          <a:p>
            <a:pPr marL="724169" lvl="2" algn="just">
              <a:lnSpc>
                <a:spcPts val="3462"/>
              </a:lnSpc>
            </a:pPr>
            <a:endParaRPr lang="en-US" sz="3200" dirty="0">
              <a:solidFill>
                <a:schemeClr val="accent2">
                  <a:lumMod val="75000"/>
                </a:schemeClr>
              </a:solidFill>
              <a:latin typeface="DM Sans" pitchFamily="2" charset="0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DM Sans" pitchFamily="2" charset="0"/>
              </a:rPr>
              <a:t>Cyber Threat Detection System</a:t>
            </a:r>
          </a:p>
          <a:p>
            <a:pPr marL="724169" lvl="2" algn="just">
              <a:lnSpc>
                <a:spcPts val="3462"/>
              </a:lnSpc>
            </a:pPr>
            <a:endParaRPr lang="en-US" sz="3200" dirty="0">
              <a:solidFill>
                <a:schemeClr val="accent2">
                  <a:lumMod val="75000"/>
                </a:schemeClr>
              </a:solidFill>
              <a:latin typeface="DM Sans" pitchFamily="2" charset="0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DM Sans" pitchFamily="2" charset="0"/>
              </a:rPr>
              <a:t>Intelligent Plug Base</a:t>
            </a:r>
          </a:p>
          <a:p>
            <a:pPr algn="just">
              <a:lnSpc>
                <a:spcPts val="3462"/>
              </a:lnSpc>
            </a:pPr>
            <a:endParaRPr lang="en-US" sz="2473" dirty="0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765" y="1027043"/>
            <a:ext cx="785935" cy="78593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990726" y="1122730"/>
            <a:ext cx="9001142" cy="837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475"/>
              </a:lnSpc>
            </a:pPr>
            <a:r>
              <a:rPr lang="en-US" sz="5520" dirty="0">
                <a:solidFill>
                  <a:srgbClr val="000000"/>
                </a:solidFill>
                <a:latin typeface="League Spartan"/>
              </a:rPr>
              <a:t>METHODOLOGY Cont.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128842" y="-17317"/>
            <a:ext cx="3159157" cy="2646218"/>
            <a:chOff x="0" y="0"/>
            <a:chExt cx="2243183" cy="22225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3183" cy="2222533"/>
            </a:xfrm>
            <a:custGeom>
              <a:avLst/>
              <a:gdLst/>
              <a:ahLst/>
              <a:cxnLst/>
              <a:rect l="l" t="t" r="r" b="b"/>
              <a:pathLst>
                <a:path w="2243183" h="2222533">
                  <a:moveTo>
                    <a:pt x="0" y="0"/>
                  </a:moveTo>
                  <a:lnTo>
                    <a:pt x="2243183" y="0"/>
                  </a:lnTo>
                  <a:lnTo>
                    <a:pt x="2243183" y="2222533"/>
                  </a:lnTo>
                  <a:lnTo>
                    <a:pt x="0" y="2222533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9505488" y="254151"/>
            <a:ext cx="477195" cy="125996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9150703"/>
            <a:ext cx="1136297" cy="1136297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D3C5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77638" y="-107597"/>
            <a:ext cx="1136297" cy="1136297"/>
            <a:chOff x="0" y="0"/>
            <a:chExt cx="1913890" cy="19138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D3C5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68148" y="1638300"/>
            <a:ext cx="8864534" cy="1324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4169" lvl="2" algn="just">
              <a:lnSpc>
                <a:spcPts val="3462"/>
              </a:lnSpc>
            </a:pPr>
            <a:endParaRPr lang="en-US" sz="3200" dirty="0">
              <a:solidFill>
                <a:srgbClr val="000000"/>
              </a:solidFill>
              <a:latin typeface="DM Sans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DM Sans" pitchFamily="2" charset="0"/>
              </a:rPr>
              <a:t>Abnormal Behavior Detection System </a:t>
            </a:r>
          </a:p>
          <a:p>
            <a:pPr algn="just">
              <a:lnSpc>
                <a:spcPts val="3462"/>
              </a:lnSpc>
            </a:pPr>
            <a:endParaRPr lang="en-US" sz="2473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379EE-11E3-8917-24AC-BD1735578BB8}"/>
              </a:ext>
            </a:extLst>
          </p:cNvPr>
          <p:cNvSpPr txBox="1"/>
          <p:nvPr/>
        </p:nvSpPr>
        <p:spPr>
          <a:xfrm>
            <a:off x="568148" y="2437462"/>
            <a:ext cx="7776959" cy="7605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4169" lvl="2" algn="just">
              <a:lnSpc>
                <a:spcPts val="3462"/>
              </a:lnSpc>
            </a:pPr>
            <a:endParaRPr lang="en-US" sz="3200" dirty="0">
              <a:latin typeface="DM Sans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Development Approach: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Combined AI technology with CCTV cameras.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Aimed to improve security and safety.</a:t>
            </a:r>
          </a:p>
          <a:p>
            <a:pPr marL="724169" lvl="2" algn="just">
              <a:lnSpc>
                <a:spcPts val="3462"/>
              </a:lnSpc>
            </a:pPr>
            <a:endParaRPr lang="en-US" sz="2400" dirty="0">
              <a:latin typeface="DM Sans" pitchFamily="2" charset="0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Data Collection:</a:t>
            </a:r>
            <a:endParaRPr lang="en-US" sz="2400" dirty="0">
              <a:latin typeface="DM Sans" pitchFamily="2" charset="0"/>
            </a:endParaRP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Collected a wide range of CCTV footage representing normal and abnormal behaviors.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Removed any personal information to protect privacy.</a:t>
            </a:r>
          </a:p>
          <a:p>
            <a:pPr marL="724169" lvl="2" algn="just">
              <a:lnSpc>
                <a:spcPts val="3462"/>
              </a:lnSpc>
            </a:pPr>
            <a:endParaRPr lang="en-US" sz="2400" dirty="0">
              <a:latin typeface="DM Sans" pitchFamily="2" charset="0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Annotation and Labeling: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Footage annotated and labeled by the research team for normal and abnormal behaviors.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Ensured creation of a reliable dataset for training the AI model.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1C6EF-549E-EA93-9D70-E58299755A16}"/>
              </a:ext>
            </a:extLst>
          </p:cNvPr>
          <p:cNvSpPr txBox="1"/>
          <p:nvPr/>
        </p:nvSpPr>
        <p:spPr>
          <a:xfrm>
            <a:off x="8913255" y="2485314"/>
            <a:ext cx="8687198" cy="7605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4169" lvl="2" algn="just">
              <a:lnSpc>
                <a:spcPts val="3462"/>
              </a:lnSpc>
            </a:pPr>
            <a:endParaRPr lang="en-US" sz="3200" dirty="0">
              <a:latin typeface="DM Sans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Model Building: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Utilized deep learning algorithms, specifically CNN.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Combined with frame capturing to build the AI model.</a:t>
            </a:r>
          </a:p>
          <a:p>
            <a:pPr marL="724169" lvl="2" algn="just">
              <a:lnSpc>
                <a:spcPts val="3462"/>
              </a:lnSpc>
            </a:pPr>
            <a:endParaRPr lang="en-US" sz="2400" dirty="0">
              <a:latin typeface="DM Sans" pitchFamily="2" charset="0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Training:</a:t>
            </a:r>
          </a:p>
          <a:p>
            <a:pPr marL="724169" lvl="2" algn="just">
              <a:lnSpc>
                <a:spcPts val="3462"/>
              </a:lnSpc>
            </a:pPr>
            <a:r>
              <a:rPr lang="en-US" sz="2400" dirty="0">
                <a:latin typeface="DM Sans" pitchFamily="2" charset="0"/>
              </a:rPr>
              <a:t>Trained the model using the labeled dataset.</a:t>
            </a:r>
          </a:p>
          <a:p>
            <a:pPr marL="724169" lvl="2" algn="just">
              <a:lnSpc>
                <a:spcPts val="3462"/>
              </a:lnSpc>
            </a:pPr>
            <a:r>
              <a:rPr lang="en-US" sz="2400" dirty="0">
                <a:latin typeface="DM Sans" pitchFamily="2" charset="0"/>
              </a:rPr>
              <a:t>Used pre-trained models to enhance performance.</a:t>
            </a:r>
          </a:p>
          <a:p>
            <a:pPr marL="724169" lvl="2" algn="just">
              <a:lnSpc>
                <a:spcPts val="3462"/>
              </a:lnSpc>
            </a:pPr>
            <a:endParaRPr lang="en-US" sz="2400" dirty="0">
              <a:latin typeface="DM Sans" pitchFamily="2" charset="0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Optimization:</a:t>
            </a:r>
          </a:p>
          <a:p>
            <a:pPr marL="724169" lvl="2" algn="just">
              <a:lnSpc>
                <a:spcPts val="3462"/>
              </a:lnSpc>
            </a:pPr>
            <a:r>
              <a:rPr lang="en-US" sz="2400" dirty="0">
                <a:latin typeface="DM Sans" pitchFamily="2" charset="0"/>
              </a:rPr>
              <a:t>Optimized for real-time performance.</a:t>
            </a:r>
          </a:p>
          <a:p>
            <a:pPr marL="724169" lvl="2" algn="just">
              <a:lnSpc>
                <a:spcPts val="3462"/>
              </a:lnSpc>
            </a:pPr>
            <a:r>
              <a:rPr lang="en-US" sz="2400" dirty="0">
                <a:latin typeface="DM Sans" pitchFamily="2" charset="0"/>
              </a:rPr>
              <a:t>Enabled quick processing of CCTV footage and prompt detection of abnormal behaviors.</a:t>
            </a:r>
          </a:p>
          <a:p>
            <a:pPr marL="724169" lvl="2" algn="just">
              <a:lnSpc>
                <a:spcPts val="3462"/>
              </a:lnSpc>
            </a:pPr>
            <a:endParaRPr lang="en-US" sz="2400" dirty="0">
              <a:latin typeface="DM Sans" pitchFamily="2" charset="0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Evaluation:</a:t>
            </a:r>
          </a:p>
          <a:p>
            <a:pPr marL="724169" lvl="2" algn="just">
              <a:lnSpc>
                <a:spcPts val="3462"/>
              </a:lnSpc>
            </a:pPr>
            <a:r>
              <a:rPr lang="en-US" sz="2400" dirty="0">
                <a:latin typeface="DM Sans" pitchFamily="2" charset="0"/>
              </a:rPr>
              <a:t>Evaluated based on accuracy, recall, precision, and F1-score.</a:t>
            </a:r>
          </a:p>
        </p:txBody>
      </p:sp>
    </p:spTree>
    <p:extLst>
      <p:ext uri="{BB962C8B-B14F-4D97-AF65-F5344CB8AC3E}">
        <p14:creationId xmlns:p14="http://schemas.microsoft.com/office/powerpoint/2010/main" val="2736720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765" y="1027043"/>
            <a:ext cx="785935" cy="78593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990726" y="1122730"/>
            <a:ext cx="9001142" cy="837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475"/>
              </a:lnSpc>
            </a:pPr>
            <a:r>
              <a:rPr lang="en-US" sz="5520" dirty="0">
                <a:solidFill>
                  <a:srgbClr val="000000"/>
                </a:solidFill>
                <a:latin typeface="League Spartan"/>
              </a:rPr>
              <a:t>METHODOLOGY Cont.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128842" y="-17317"/>
            <a:ext cx="3159157" cy="2646218"/>
            <a:chOff x="0" y="0"/>
            <a:chExt cx="2243183" cy="22225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3183" cy="2222533"/>
            </a:xfrm>
            <a:custGeom>
              <a:avLst/>
              <a:gdLst/>
              <a:ahLst/>
              <a:cxnLst/>
              <a:rect l="l" t="t" r="r" b="b"/>
              <a:pathLst>
                <a:path w="2243183" h="2222533">
                  <a:moveTo>
                    <a:pt x="0" y="0"/>
                  </a:moveTo>
                  <a:lnTo>
                    <a:pt x="2243183" y="0"/>
                  </a:lnTo>
                  <a:lnTo>
                    <a:pt x="2243183" y="2222533"/>
                  </a:lnTo>
                  <a:lnTo>
                    <a:pt x="0" y="2222533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9505488" y="254151"/>
            <a:ext cx="477195" cy="125996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9150703"/>
            <a:ext cx="1136297" cy="1136297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D3C5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77638" y="-107597"/>
            <a:ext cx="1136297" cy="1136297"/>
            <a:chOff x="0" y="0"/>
            <a:chExt cx="1913890" cy="19138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D3C5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73654" y="1665537"/>
            <a:ext cx="8864534" cy="1324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4169" lvl="2" algn="just">
              <a:lnSpc>
                <a:spcPts val="3462"/>
              </a:lnSpc>
            </a:pPr>
            <a:endParaRPr lang="en-US" sz="3200" dirty="0">
              <a:solidFill>
                <a:srgbClr val="000000"/>
              </a:solidFill>
              <a:latin typeface="DM Sans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DM Sans" pitchFamily="2" charset="0"/>
              </a:rPr>
              <a:t>Abnormal Voice Detection System</a:t>
            </a:r>
          </a:p>
          <a:p>
            <a:pPr algn="just">
              <a:lnSpc>
                <a:spcPts val="3462"/>
              </a:lnSpc>
            </a:pPr>
            <a:endParaRPr lang="en-US" sz="2473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379EE-11E3-8917-24AC-BD1735578BB8}"/>
              </a:ext>
            </a:extLst>
          </p:cNvPr>
          <p:cNvSpPr txBox="1"/>
          <p:nvPr/>
        </p:nvSpPr>
        <p:spPr>
          <a:xfrm>
            <a:off x="568148" y="2437462"/>
            <a:ext cx="7776959" cy="7157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4169" lvl="2" algn="just">
              <a:lnSpc>
                <a:spcPts val="3462"/>
              </a:lnSpc>
            </a:pPr>
            <a:endParaRPr lang="en-US" sz="3200" dirty="0">
              <a:latin typeface="DM Sans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Approach and Methodology: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Developed a system to detect abnormal voice patterns using Random Forest Classifier and microphone arrays.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Followed a step-by-step approach.</a:t>
            </a:r>
          </a:p>
          <a:p>
            <a:pPr marL="724169" lvl="2" algn="just">
              <a:lnSpc>
                <a:spcPts val="3462"/>
              </a:lnSpc>
            </a:pPr>
            <a:endParaRPr lang="en-US" sz="2400" dirty="0">
              <a:latin typeface="DM Sans" pitchFamily="2" charset="0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Data Collection: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Collected diverse voice recordings, capturing various accents, speech patterns, and noises.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Obtained necessary consents and respected privacy regulations.</a:t>
            </a:r>
          </a:p>
          <a:p>
            <a:pPr marL="724169" lvl="2" algn="just">
              <a:lnSpc>
                <a:spcPts val="3462"/>
              </a:lnSpc>
            </a:pPr>
            <a:endParaRPr lang="en-US" sz="2400" b="1" dirty="0">
              <a:latin typeface="DM Sans" pitchFamily="2" charset="0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Microphone Array System: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Used multiple strategically placed microphones for high-quality audio capture.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1C6EF-549E-EA93-9D70-E58299755A16}"/>
              </a:ext>
            </a:extLst>
          </p:cNvPr>
          <p:cNvSpPr txBox="1"/>
          <p:nvPr/>
        </p:nvSpPr>
        <p:spPr>
          <a:xfrm>
            <a:off x="8913255" y="2447744"/>
            <a:ext cx="8687198" cy="7605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4169" lvl="2" algn="just">
              <a:lnSpc>
                <a:spcPts val="3462"/>
              </a:lnSpc>
            </a:pPr>
            <a:endParaRPr lang="en-US" sz="3200" dirty="0">
              <a:latin typeface="DM Sans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Preprocessing and Feature Extraction: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Improved voice recording quality by removing noise and normalizing volumes.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Extracted acoustic features like pitch, intensity, and spectral characteristics.</a:t>
            </a:r>
          </a:p>
          <a:p>
            <a:pPr marL="724169" lvl="2" algn="just">
              <a:lnSpc>
                <a:spcPts val="3462"/>
              </a:lnSpc>
            </a:pPr>
            <a:endParaRPr lang="en-US" sz="2400" dirty="0">
              <a:latin typeface="DM Sans" pitchFamily="2" charset="0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Model Training and Evaluation: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Optimized model parameters using techniques like cross-validation and grid search.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Split dataset into training, validation, and testing sets for evaluation.</a:t>
            </a:r>
          </a:p>
          <a:p>
            <a:pPr marL="724169" lvl="2" algn="just">
              <a:lnSpc>
                <a:spcPts val="3462"/>
              </a:lnSpc>
            </a:pPr>
            <a:endParaRPr lang="en-US" sz="2400" b="1" dirty="0">
              <a:latin typeface="DM Sans" pitchFamily="2" charset="0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Real-time Implementation: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Deployed the AI model in a system for real-time audio stream processing and optimized the system for low latency.</a:t>
            </a:r>
          </a:p>
        </p:txBody>
      </p:sp>
    </p:spTree>
    <p:extLst>
      <p:ext uri="{BB962C8B-B14F-4D97-AF65-F5344CB8AC3E}">
        <p14:creationId xmlns:p14="http://schemas.microsoft.com/office/powerpoint/2010/main" val="777358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765" y="1027043"/>
            <a:ext cx="785935" cy="78593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990726" y="1122730"/>
            <a:ext cx="9001142" cy="837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475"/>
              </a:lnSpc>
            </a:pPr>
            <a:r>
              <a:rPr lang="en-US" sz="5520" dirty="0">
                <a:solidFill>
                  <a:srgbClr val="000000"/>
                </a:solidFill>
                <a:latin typeface="League Spartan"/>
              </a:rPr>
              <a:t>METHODOLOGY Cont.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128842" y="-17317"/>
            <a:ext cx="3159157" cy="2646218"/>
            <a:chOff x="0" y="0"/>
            <a:chExt cx="2243183" cy="22225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3183" cy="2222533"/>
            </a:xfrm>
            <a:custGeom>
              <a:avLst/>
              <a:gdLst/>
              <a:ahLst/>
              <a:cxnLst/>
              <a:rect l="l" t="t" r="r" b="b"/>
              <a:pathLst>
                <a:path w="2243183" h="2222533">
                  <a:moveTo>
                    <a:pt x="0" y="0"/>
                  </a:moveTo>
                  <a:lnTo>
                    <a:pt x="2243183" y="0"/>
                  </a:lnTo>
                  <a:lnTo>
                    <a:pt x="2243183" y="2222533"/>
                  </a:lnTo>
                  <a:lnTo>
                    <a:pt x="0" y="2222533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9505488" y="254151"/>
            <a:ext cx="477195" cy="125996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9150703"/>
            <a:ext cx="1136297" cy="1136297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D3C5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77638" y="-107597"/>
            <a:ext cx="1136297" cy="1136297"/>
            <a:chOff x="0" y="0"/>
            <a:chExt cx="1913890" cy="19138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D3C5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73654" y="1665537"/>
            <a:ext cx="8864534" cy="917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4169" lvl="2" algn="just">
              <a:lnSpc>
                <a:spcPts val="3462"/>
              </a:lnSpc>
            </a:pPr>
            <a:endParaRPr lang="en-US" sz="3200" dirty="0">
              <a:solidFill>
                <a:srgbClr val="000000"/>
              </a:solidFill>
              <a:latin typeface="DM Sans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DM Sans" pitchFamily="2" charset="0"/>
              </a:rPr>
              <a:t> Cyber Threat Detection System</a:t>
            </a:r>
            <a:endParaRPr lang="en-US" sz="2473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379EE-11E3-8917-24AC-BD1735578BB8}"/>
              </a:ext>
            </a:extLst>
          </p:cNvPr>
          <p:cNvSpPr txBox="1"/>
          <p:nvPr/>
        </p:nvSpPr>
        <p:spPr>
          <a:xfrm>
            <a:off x="457200" y="2437462"/>
            <a:ext cx="8118652" cy="7605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4169" lvl="2" algn="just">
              <a:lnSpc>
                <a:spcPts val="3462"/>
              </a:lnSpc>
            </a:pPr>
            <a:endParaRPr lang="en-US" sz="2400" b="1" dirty="0">
              <a:latin typeface="DM Sans" pitchFamily="2" charset="0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Development Approach: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Utilized a step-by-step methodology.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Combined AI with blockchain technology for enhanced cyber threat detection in smart homes.</a:t>
            </a:r>
          </a:p>
          <a:p>
            <a:pPr marL="724169" lvl="2" algn="just">
              <a:lnSpc>
                <a:spcPts val="3462"/>
              </a:lnSpc>
            </a:pPr>
            <a:endParaRPr lang="en-US" sz="2400" b="1" dirty="0">
              <a:latin typeface="DM Sans" pitchFamily="2" charset="0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Data Collection and Preparation: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Collected datasets containing cyber threats, network traffic patterns, and security events.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Prepared data by cleaning, normalizing, and ensuring anonymity.</a:t>
            </a:r>
          </a:p>
          <a:p>
            <a:pPr marL="724169" lvl="2" algn="just">
              <a:lnSpc>
                <a:spcPts val="3462"/>
              </a:lnSpc>
            </a:pPr>
            <a:endParaRPr lang="en-US" sz="2400" dirty="0">
              <a:latin typeface="DM Sans" pitchFamily="2" charset="0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AI Model Development: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Developed a model using algorithms like Random Forest, Gaussian Naive Bayes, MLP.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Optimized and evaluated the model using various performance metrics.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1C6EF-549E-EA93-9D70-E58299755A16}"/>
              </a:ext>
            </a:extLst>
          </p:cNvPr>
          <p:cNvSpPr txBox="1"/>
          <p:nvPr/>
        </p:nvSpPr>
        <p:spPr>
          <a:xfrm>
            <a:off x="8913255" y="2447744"/>
            <a:ext cx="8687198" cy="7605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4169" lvl="2" algn="just">
              <a:lnSpc>
                <a:spcPts val="3462"/>
              </a:lnSpc>
            </a:pPr>
            <a:endParaRPr lang="en-US" sz="3200" dirty="0">
              <a:latin typeface="DM Sans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Blockchain Implementation: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Implemented a blockchain-based framework for secure data communication.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Utilized cryptographic techniques for data confidentiality, integrity, and authenticity.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DM Sans" pitchFamily="2" charset="0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Integration: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Integrated the trained AI model with the blockchain framework.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Enabled real-time cyber threat detection and secure data communication within smart home networks.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DM Sans" pitchFamily="2" charset="0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Testing and Evaluation: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Conducted tests in simulated and real-world environments, assessing accuracy and scalability.</a:t>
            </a:r>
          </a:p>
          <a:p>
            <a:pPr marL="724169" lvl="2" algn="just">
              <a:lnSpc>
                <a:spcPts val="3462"/>
              </a:lnSpc>
            </a:pPr>
            <a:endParaRPr lang="en-US" sz="2400" b="1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590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765" y="1027043"/>
            <a:ext cx="785935" cy="78593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990726" y="1122730"/>
            <a:ext cx="9001142" cy="837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475"/>
              </a:lnSpc>
            </a:pPr>
            <a:r>
              <a:rPr lang="en-US" sz="5520" dirty="0">
                <a:solidFill>
                  <a:srgbClr val="000000"/>
                </a:solidFill>
                <a:latin typeface="League Spartan"/>
              </a:rPr>
              <a:t>METHODOLOGY Cont.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128842" y="-17317"/>
            <a:ext cx="3159157" cy="2646218"/>
            <a:chOff x="0" y="0"/>
            <a:chExt cx="2243183" cy="22225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3183" cy="2222533"/>
            </a:xfrm>
            <a:custGeom>
              <a:avLst/>
              <a:gdLst/>
              <a:ahLst/>
              <a:cxnLst/>
              <a:rect l="l" t="t" r="r" b="b"/>
              <a:pathLst>
                <a:path w="2243183" h="2222533">
                  <a:moveTo>
                    <a:pt x="0" y="0"/>
                  </a:moveTo>
                  <a:lnTo>
                    <a:pt x="2243183" y="0"/>
                  </a:lnTo>
                  <a:lnTo>
                    <a:pt x="2243183" y="2222533"/>
                  </a:lnTo>
                  <a:lnTo>
                    <a:pt x="0" y="2222533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9505488" y="254151"/>
            <a:ext cx="477195" cy="125996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9150703"/>
            <a:ext cx="1136297" cy="1136297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D3C5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77638" y="-107597"/>
            <a:ext cx="1136297" cy="1136297"/>
            <a:chOff x="0" y="0"/>
            <a:chExt cx="1913890" cy="19138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D3C5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73654" y="1665537"/>
            <a:ext cx="8864534" cy="917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4169" lvl="2" algn="just">
              <a:lnSpc>
                <a:spcPts val="3462"/>
              </a:lnSpc>
            </a:pPr>
            <a:endParaRPr lang="en-US" sz="3200" dirty="0">
              <a:solidFill>
                <a:srgbClr val="000000"/>
              </a:solidFill>
              <a:latin typeface="DM Sans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DM Sans" pitchFamily="2" charset="0"/>
              </a:rPr>
              <a:t> Intelligent Plug Base</a:t>
            </a:r>
            <a:endParaRPr lang="en-US" sz="2473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379EE-11E3-8917-24AC-BD1735578BB8}"/>
              </a:ext>
            </a:extLst>
          </p:cNvPr>
          <p:cNvSpPr txBox="1"/>
          <p:nvPr/>
        </p:nvSpPr>
        <p:spPr>
          <a:xfrm>
            <a:off x="457200" y="2437462"/>
            <a:ext cx="8118652" cy="8054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4169" lvl="2" algn="just">
              <a:lnSpc>
                <a:spcPts val="3462"/>
              </a:lnSpc>
            </a:pPr>
            <a:endParaRPr lang="en-US" sz="2400" b="1" dirty="0">
              <a:latin typeface="DM Sans" pitchFamily="2" charset="0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Design and Prototyping: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Designed for seamless incorporation of components like motion, fire, and oxygen detectors.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Developed necessary circuitry and hardware and created prototypes for testing.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DM Sans" pitchFamily="2" charset="0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Functionality Testing: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Conducted rigorous tests on each component for accurate readings and reliable performance.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Tested voice command functionality for accurate recognition and response.</a:t>
            </a:r>
          </a:p>
          <a:p>
            <a:pPr marL="724169" lvl="2" algn="just">
              <a:lnSpc>
                <a:spcPts val="3462"/>
              </a:lnSpc>
            </a:pPr>
            <a:endParaRPr lang="en-US" sz="2400" dirty="0">
              <a:latin typeface="DM Sans" pitchFamily="2" charset="0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Connectivity:</a:t>
            </a:r>
            <a:endParaRPr lang="en-US" sz="2400" dirty="0">
              <a:latin typeface="DM Sans" pitchFamily="2" charset="0"/>
            </a:endParaRP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Implemented connectivity options such as Wi-Fi and Bluetooth.</a:t>
            </a:r>
          </a:p>
          <a:p>
            <a:pPr marL="724169" lvl="2" algn="just">
              <a:lnSpc>
                <a:spcPts val="3462"/>
              </a:lnSpc>
            </a:pPr>
            <a:endParaRPr lang="en-US" sz="2400" dirty="0">
              <a:latin typeface="DM San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1C6EF-549E-EA93-9D70-E58299755A16}"/>
              </a:ext>
            </a:extLst>
          </p:cNvPr>
          <p:cNvSpPr txBox="1"/>
          <p:nvPr/>
        </p:nvSpPr>
        <p:spPr>
          <a:xfrm>
            <a:off x="8913255" y="2447744"/>
            <a:ext cx="8687198" cy="581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4169" lvl="2" algn="just">
              <a:lnSpc>
                <a:spcPts val="3462"/>
              </a:lnSpc>
            </a:pPr>
            <a:endParaRPr lang="en-US" sz="3200" dirty="0">
              <a:latin typeface="DM Sans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Voice Command: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Incorporated voice recognition and natural language processing technologies.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Trained models with a diverse dataset for improved accuracy, considering various accents and languages.</a:t>
            </a:r>
          </a:p>
          <a:p>
            <a:pPr marL="724169" lvl="2" algn="just">
              <a:lnSpc>
                <a:spcPts val="3462"/>
              </a:lnSpc>
            </a:pPr>
            <a:endParaRPr lang="en-US" sz="2400" dirty="0">
              <a:latin typeface="DM Sans" pitchFamily="2" charset="0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2400" b="1" dirty="0">
                <a:latin typeface="DM Sans" pitchFamily="2" charset="0"/>
              </a:rPr>
              <a:t>Safety Monitoring: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Enabled real-time monitoring of various parameters like motion, smoke, fire, and oxygen levels.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Triggered immediate alerts and actions based on the detection of abnormal conditions.</a:t>
            </a:r>
          </a:p>
          <a:p>
            <a:pPr marL="724169" lvl="2" algn="just">
              <a:lnSpc>
                <a:spcPts val="3462"/>
              </a:lnSpc>
            </a:pPr>
            <a:endParaRPr lang="en-US" sz="2400" b="1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053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765" y="1027043"/>
            <a:ext cx="785935" cy="78593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-457200" y="1122730"/>
            <a:ext cx="11201274" cy="837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475"/>
              </a:lnSpc>
            </a:pPr>
            <a:r>
              <a:rPr lang="en-US" sz="5520" dirty="0">
                <a:solidFill>
                  <a:srgbClr val="000000"/>
                </a:solidFill>
                <a:latin typeface="League Spartan"/>
              </a:rPr>
              <a:t>RESULTS &amp; DISCUSSION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128842" y="-17317"/>
            <a:ext cx="3159157" cy="2646218"/>
            <a:chOff x="0" y="0"/>
            <a:chExt cx="2243183" cy="22225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3183" cy="2222533"/>
            </a:xfrm>
            <a:custGeom>
              <a:avLst/>
              <a:gdLst/>
              <a:ahLst/>
              <a:cxnLst/>
              <a:rect l="l" t="t" r="r" b="b"/>
              <a:pathLst>
                <a:path w="2243183" h="2222533">
                  <a:moveTo>
                    <a:pt x="0" y="0"/>
                  </a:moveTo>
                  <a:lnTo>
                    <a:pt x="2243183" y="0"/>
                  </a:lnTo>
                  <a:lnTo>
                    <a:pt x="2243183" y="2222533"/>
                  </a:lnTo>
                  <a:lnTo>
                    <a:pt x="0" y="2222533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9505488" y="254151"/>
            <a:ext cx="477195" cy="125996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9150703"/>
            <a:ext cx="1136297" cy="1136297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D3C5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77638" y="-107597"/>
            <a:ext cx="1136297" cy="1136297"/>
            <a:chOff x="0" y="0"/>
            <a:chExt cx="1913890" cy="19138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D3C5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24070" y="1937016"/>
            <a:ext cx="8864534" cy="1324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4169" lvl="2" algn="just">
              <a:lnSpc>
                <a:spcPts val="3462"/>
              </a:lnSpc>
            </a:pPr>
            <a:endParaRPr lang="en-US" sz="3200" dirty="0">
              <a:solidFill>
                <a:srgbClr val="000000"/>
              </a:solidFill>
              <a:latin typeface="DM Sans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DM Sans" pitchFamily="2" charset="0"/>
              </a:rPr>
              <a:t> Abnormal Behavior Detection System </a:t>
            </a:r>
          </a:p>
          <a:p>
            <a:pPr marL="724169" lvl="2" algn="just">
              <a:lnSpc>
                <a:spcPts val="3462"/>
              </a:lnSpc>
            </a:pPr>
            <a:endParaRPr lang="en-US" sz="2473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379EE-11E3-8917-24AC-BD1735578BB8}"/>
              </a:ext>
            </a:extLst>
          </p:cNvPr>
          <p:cNvSpPr txBox="1"/>
          <p:nvPr/>
        </p:nvSpPr>
        <p:spPr>
          <a:xfrm>
            <a:off x="827334" y="2774553"/>
            <a:ext cx="15479465" cy="7157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4169" lvl="2" algn="just">
              <a:lnSpc>
                <a:spcPts val="3462"/>
              </a:lnSpc>
            </a:pPr>
            <a:endParaRPr lang="en-US" sz="2400" b="1" dirty="0">
              <a:latin typeface="DM Sans" pitchFamily="2" charset="0"/>
            </a:endParaRP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DM Sans" pitchFamily="2" charset="0"/>
              </a:rPr>
              <a:t>This system can immediately detect, flag and notify homeowners of illegal violations.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DM Sans" pitchFamily="2" charset="0"/>
            </a:endParaRP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DM Sans" pitchFamily="2" charset="0"/>
              </a:rPr>
              <a:t>It observes whether people perform unusual actions, such as relatively fast or slow movements, and if the person covers their face with an object.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DM Sans" pitchFamily="2" charset="0"/>
            </a:endParaRP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DM Sans" pitchFamily="2" charset="0"/>
              </a:rPr>
              <a:t>Action recognition is achieved through frame capture, and masks can be recognized using a deep learning approach called Convolutional Neural Network (CNN).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DM Sans" pitchFamily="2" charset="0"/>
            </a:endParaRP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DM Sans" pitchFamily="2" charset="0"/>
              </a:rPr>
              <a:t>The system efficiently stores nearest 10 seconds of abnormal activity evidence on a local hard drive.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DM Sans" pitchFamily="2" charset="0"/>
            </a:endParaRP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DM Sans" pitchFamily="2" charset="0"/>
              </a:rPr>
              <a:t>The accuracy of this system is more than 90%.</a:t>
            </a:r>
          </a:p>
          <a:p>
            <a:pPr marL="724169" lvl="2" algn="just">
              <a:lnSpc>
                <a:spcPts val="3462"/>
              </a:lnSpc>
            </a:pPr>
            <a:endParaRPr lang="en-US" sz="24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98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765" y="1027043"/>
            <a:ext cx="785935" cy="78593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752726" y="1152738"/>
            <a:ext cx="11201274" cy="837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475"/>
              </a:lnSpc>
            </a:pPr>
            <a:r>
              <a:rPr lang="en-US" sz="5520" dirty="0">
                <a:solidFill>
                  <a:srgbClr val="000000"/>
                </a:solidFill>
                <a:latin typeface="League Spartan"/>
              </a:rPr>
              <a:t>RESULTS &amp; DISCUSSION Cont.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128842" y="-17317"/>
            <a:ext cx="3159157" cy="2646218"/>
            <a:chOff x="0" y="0"/>
            <a:chExt cx="2243183" cy="22225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3183" cy="2222533"/>
            </a:xfrm>
            <a:custGeom>
              <a:avLst/>
              <a:gdLst/>
              <a:ahLst/>
              <a:cxnLst/>
              <a:rect l="l" t="t" r="r" b="b"/>
              <a:pathLst>
                <a:path w="2243183" h="2222533">
                  <a:moveTo>
                    <a:pt x="0" y="0"/>
                  </a:moveTo>
                  <a:lnTo>
                    <a:pt x="2243183" y="0"/>
                  </a:lnTo>
                  <a:lnTo>
                    <a:pt x="2243183" y="2222533"/>
                  </a:lnTo>
                  <a:lnTo>
                    <a:pt x="0" y="2222533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9505488" y="254151"/>
            <a:ext cx="477195" cy="125996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9150703"/>
            <a:ext cx="1136297" cy="1136297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D3C5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77638" y="-107597"/>
            <a:ext cx="1136297" cy="1136297"/>
            <a:chOff x="0" y="0"/>
            <a:chExt cx="1913890" cy="19138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D3C5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24070" y="1937016"/>
            <a:ext cx="8864534" cy="177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4169" lvl="2" algn="just">
              <a:lnSpc>
                <a:spcPts val="3462"/>
              </a:lnSpc>
            </a:pPr>
            <a:endParaRPr lang="en-US" sz="3200" dirty="0">
              <a:solidFill>
                <a:srgbClr val="000000"/>
              </a:solidFill>
              <a:latin typeface="DM Sans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DM Sans" pitchFamily="2" charset="0"/>
              </a:rPr>
              <a:t> Abnormal Voice Detection System</a:t>
            </a:r>
          </a:p>
          <a:p>
            <a:pPr marL="724169" lvl="2" algn="just">
              <a:lnSpc>
                <a:spcPts val="3462"/>
              </a:lnSpc>
            </a:pPr>
            <a:endParaRPr lang="en-US" sz="3600" dirty="0">
              <a:solidFill>
                <a:schemeClr val="accent2">
                  <a:lumMod val="75000"/>
                </a:schemeClr>
              </a:solidFill>
              <a:latin typeface="DM Sans" pitchFamily="2" charset="0"/>
            </a:endParaRPr>
          </a:p>
          <a:p>
            <a:pPr marL="724169" lvl="2" algn="just">
              <a:lnSpc>
                <a:spcPts val="3462"/>
              </a:lnSpc>
            </a:pPr>
            <a:endParaRPr lang="en-US" sz="2473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379EE-11E3-8917-24AC-BD1735578BB8}"/>
              </a:ext>
            </a:extLst>
          </p:cNvPr>
          <p:cNvSpPr txBox="1"/>
          <p:nvPr/>
        </p:nvSpPr>
        <p:spPr>
          <a:xfrm>
            <a:off x="827334" y="2774553"/>
            <a:ext cx="15479465" cy="6708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4169" lvl="2" algn="just">
              <a:lnSpc>
                <a:spcPts val="3462"/>
              </a:lnSpc>
            </a:pPr>
            <a:endParaRPr lang="en-US" sz="3200" b="1" dirty="0">
              <a:latin typeface="DM Sans" pitchFamily="2" charset="0"/>
            </a:endParaRP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DM Sans" pitchFamily="2" charset="0"/>
              </a:rPr>
              <a:t>The system uses live microphone monitoring of sensitive environments to detect unusual sounds and notify homeowners via email and SMS, providing the source location.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DM Sans" pitchFamily="2" charset="0"/>
            </a:endParaRP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DM Sans" pitchFamily="2" charset="0"/>
              </a:rPr>
              <a:t>The system used libraries such as Librosa and Numpy to create the sound recognition code and created the datasets manually.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DM Sans" pitchFamily="2" charset="0"/>
            </a:endParaRP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DM Sans" pitchFamily="2" charset="0"/>
              </a:rPr>
              <a:t>Random Forest machine learning algorithm was used for this system.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DM Sans" pitchFamily="2" charset="0"/>
            </a:endParaRP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DM Sans" pitchFamily="2" charset="0"/>
              </a:rPr>
              <a:t>The accuracy of this system is more than 85%.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DM Sans" pitchFamily="2" charset="0"/>
            </a:endParaRP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DM Sans" pitchFamily="2" charset="0"/>
              </a:rPr>
              <a:t>This system is unique because no one has ever heard of such a system in homes.</a:t>
            </a:r>
          </a:p>
          <a:p>
            <a:pPr marL="724169" lvl="2" algn="just">
              <a:lnSpc>
                <a:spcPts val="3462"/>
              </a:lnSpc>
            </a:pPr>
            <a:endParaRPr lang="en-US" sz="24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808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765" y="1027043"/>
            <a:ext cx="785935" cy="78593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745149" y="1164789"/>
            <a:ext cx="11201274" cy="837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475"/>
              </a:lnSpc>
            </a:pPr>
            <a:r>
              <a:rPr lang="en-US" sz="5520" dirty="0">
                <a:solidFill>
                  <a:srgbClr val="000000"/>
                </a:solidFill>
                <a:latin typeface="League Spartan"/>
              </a:rPr>
              <a:t>RESULTS &amp; DISCUSSION Cont.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128842" y="-17317"/>
            <a:ext cx="3159157" cy="2646218"/>
            <a:chOff x="0" y="0"/>
            <a:chExt cx="2243183" cy="22225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3183" cy="2222533"/>
            </a:xfrm>
            <a:custGeom>
              <a:avLst/>
              <a:gdLst/>
              <a:ahLst/>
              <a:cxnLst/>
              <a:rect l="l" t="t" r="r" b="b"/>
              <a:pathLst>
                <a:path w="2243183" h="2222533">
                  <a:moveTo>
                    <a:pt x="0" y="0"/>
                  </a:moveTo>
                  <a:lnTo>
                    <a:pt x="2243183" y="0"/>
                  </a:lnTo>
                  <a:lnTo>
                    <a:pt x="2243183" y="2222533"/>
                  </a:lnTo>
                  <a:lnTo>
                    <a:pt x="0" y="2222533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9505488" y="254151"/>
            <a:ext cx="477195" cy="125996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9150703"/>
            <a:ext cx="1136297" cy="1136297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D3C5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77638" y="-107597"/>
            <a:ext cx="1136297" cy="1136297"/>
            <a:chOff x="0" y="0"/>
            <a:chExt cx="1913890" cy="19138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D3C5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24070" y="1937016"/>
            <a:ext cx="8864534" cy="1324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4169" lvl="2" algn="just">
              <a:lnSpc>
                <a:spcPts val="3462"/>
              </a:lnSpc>
            </a:pPr>
            <a:endParaRPr lang="en-US" sz="3200" dirty="0">
              <a:solidFill>
                <a:srgbClr val="000000"/>
              </a:solidFill>
              <a:latin typeface="DM Sans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DM Sans" pitchFamily="2" charset="0"/>
              </a:rPr>
              <a:t> Cyber Threat Detection System</a:t>
            </a:r>
          </a:p>
          <a:p>
            <a:pPr marL="724169" lvl="2" algn="just">
              <a:lnSpc>
                <a:spcPts val="3462"/>
              </a:lnSpc>
            </a:pPr>
            <a:endParaRPr lang="en-US" sz="2473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379EE-11E3-8917-24AC-BD1735578BB8}"/>
              </a:ext>
            </a:extLst>
          </p:cNvPr>
          <p:cNvSpPr txBox="1"/>
          <p:nvPr/>
        </p:nvSpPr>
        <p:spPr>
          <a:xfrm>
            <a:off x="827334" y="2774553"/>
            <a:ext cx="15479465" cy="628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4169" lvl="2" algn="just">
              <a:lnSpc>
                <a:spcPts val="3462"/>
              </a:lnSpc>
            </a:pPr>
            <a:endParaRPr lang="en-US" sz="3200" b="1" dirty="0">
              <a:latin typeface="DM Sans" pitchFamily="2" charset="0"/>
            </a:endParaRP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DM Sans" pitchFamily="2" charset="0"/>
              </a:rPr>
              <a:t>The system effectively protects data privacy and integrity in the smart home ecosystem through machine learning algorithms, identifying unusual data patterns for potential security breaches.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DM Sans" pitchFamily="2" charset="0"/>
            </a:endParaRP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DM Sans" pitchFamily="2" charset="0"/>
              </a:rPr>
              <a:t>The system was able to flag suspicious activity in real time, enabling quick responses to potential threats.</a:t>
            </a:r>
          </a:p>
          <a:p>
            <a:pPr marL="724169" lvl="2" algn="just">
              <a:lnSpc>
                <a:spcPts val="3462"/>
              </a:lnSpc>
            </a:pPr>
            <a:endParaRPr lang="en-US" sz="3200" dirty="0">
              <a:latin typeface="DM Sans" pitchFamily="2" charset="0"/>
            </a:endParaRP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DM Sans" pitchFamily="2" charset="0"/>
              </a:rPr>
              <a:t>The trained AI model was integrated with the Blockchain Framework.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DM Sans" pitchFamily="2" charset="0"/>
            </a:endParaRP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DM Sans" pitchFamily="2" charset="0"/>
              </a:rPr>
              <a:t>The k-nearest neighbors algorithm used for predict incoming network traffic.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DM Sans" pitchFamily="2" charset="0"/>
            </a:endParaRP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DM Sans" pitchFamily="2" charset="0"/>
              </a:rPr>
              <a:t>The accuracy of this system is more than 90%.</a:t>
            </a:r>
          </a:p>
          <a:p>
            <a:pPr marL="724169" lvl="2" algn="just">
              <a:lnSpc>
                <a:spcPts val="3462"/>
              </a:lnSpc>
            </a:pPr>
            <a:endParaRPr lang="en-US" sz="32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64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765" y="1027043"/>
            <a:ext cx="785935" cy="78593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752726" y="1124018"/>
            <a:ext cx="11201274" cy="837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475"/>
              </a:lnSpc>
            </a:pPr>
            <a:r>
              <a:rPr lang="en-US" sz="5520" dirty="0">
                <a:solidFill>
                  <a:srgbClr val="000000"/>
                </a:solidFill>
                <a:latin typeface="League Spartan"/>
              </a:rPr>
              <a:t>RESULTS &amp; DISCUSSION Cont.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128842" y="-17317"/>
            <a:ext cx="3159157" cy="2646218"/>
            <a:chOff x="0" y="0"/>
            <a:chExt cx="2243183" cy="22225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3183" cy="2222533"/>
            </a:xfrm>
            <a:custGeom>
              <a:avLst/>
              <a:gdLst/>
              <a:ahLst/>
              <a:cxnLst/>
              <a:rect l="l" t="t" r="r" b="b"/>
              <a:pathLst>
                <a:path w="2243183" h="2222533">
                  <a:moveTo>
                    <a:pt x="0" y="0"/>
                  </a:moveTo>
                  <a:lnTo>
                    <a:pt x="2243183" y="0"/>
                  </a:lnTo>
                  <a:lnTo>
                    <a:pt x="2243183" y="2222533"/>
                  </a:lnTo>
                  <a:lnTo>
                    <a:pt x="0" y="2222533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9505488" y="254151"/>
            <a:ext cx="477195" cy="125996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9150703"/>
            <a:ext cx="1136297" cy="1136297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D3C5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77638" y="-107597"/>
            <a:ext cx="1136297" cy="1136297"/>
            <a:chOff x="0" y="0"/>
            <a:chExt cx="1913890" cy="19138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D3C5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24070" y="1937016"/>
            <a:ext cx="8864534" cy="917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4169" lvl="2" algn="just">
              <a:lnSpc>
                <a:spcPts val="3462"/>
              </a:lnSpc>
            </a:pPr>
            <a:endParaRPr lang="en-US" sz="3200" dirty="0">
              <a:solidFill>
                <a:srgbClr val="000000"/>
              </a:solidFill>
              <a:latin typeface="DM Sans"/>
            </a:endParaRPr>
          </a:p>
          <a:p>
            <a:pPr marL="724169" lvl="2" algn="just">
              <a:lnSpc>
                <a:spcPts val="3462"/>
              </a:lnSpc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DM Sans" pitchFamily="2" charset="0"/>
              </a:rPr>
              <a:t> Intelligent Plug Base</a:t>
            </a:r>
            <a:endParaRPr lang="en-US" sz="2473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379EE-11E3-8917-24AC-BD1735578BB8}"/>
              </a:ext>
            </a:extLst>
          </p:cNvPr>
          <p:cNvSpPr txBox="1"/>
          <p:nvPr/>
        </p:nvSpPr>
        <p:spPr>
          <a:xfrm>
            <a:off x="827334" y="2774553"/>
            <a:ext cx="15479465" cy="628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4169" lvl="2" algn="just">
              <a:lnSpc>
                <a:spcPts val="3462"/>
              </a:lnSpc>
            </a:pPr>
            <a:endParaRPr lang="en-US" sz="3200" b="1" dirty="0">
              <a:latin typeface="DM Sans" pitchFamily="2" charset="0"/>
            </a:endParaRP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DM Sans" pitchFamily="2" charset="0"/>
              </a:rPr>
              <a:t>Through this system, if there is no movement around the plug base within a certain period or if a gas leak occurs around the plug base, it will be notified to the homeowner through the Smart Home Safety System.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DM Sans" pitchFamily="2" charset="0"/>
            </a:endParaRP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DM Sans" pitchFamily="2" charset="0"/>
              </a:rPr>
              <a:t>And if any abnormality is detected in the voltage of the power supplied at the plug base, the Smart Home Safety System can monitor the decrease of the oxygen level.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DM Sans" pitchFamily="2" charset="0"/>
            </a:endParaRP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DM Sans" pitchFamily="2" charset="0"/>
              </a:rPr>
              <a:t>Internet of Things (IoT), Arduino IDE and C++ programming language technologies have been used for this system. </a:t>
            </a: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DM Sans" pitchFamily="2" charset="0"/>
            </a:endParaRPr>
          </a:p>
          <a:p>
            <a:pPr marL="1067069" lvl="2" indent="-342900" algn="just">
              <a:lnSpc>
                <a:spcPts val="3462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DM Sans" pitchFamily="2" charset="0"/>
              </a:rPr>
              <a:t>This plug base provides protection to the homeowner.</a:t>
            </a:r>
          </a:p>
          <a:p>
            <a:pPr marL="724169" lvl="2" algn="just">
              <a:lnSpc>
                <a:spcPts val="3462"/>
              </a:lnSpc>
            </a:pPr>
            <a:endParaRPr lang="en-US" sz="32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797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59715" y="1285558"/>
            <a:ext cx="8509047" cy="933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36"/>
              </a:lnSpc>
            </a:pPr>
            <a:r>
              <a:rPr lang="en-US" sz="5520" dirty="0">
                <a:solidFill>
                  <a:srgbClr val="000000"/>
                </a:solidFill>
                <a:latin typeface="League Spartan"/>
              </a:rPr>
              <a:t>OVERVIEW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921118" y="8799730"/>
            <a:ext cx="477195" cy="125996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51285" y="8141930"/>
            <a:ext cx="6494042" cy="2098367"/>
            <a:chOff x="0" y="0"/>
            <a:chExt cx="7249275" cy="23423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49275" cy="2342399"/>
            </a:xfrm>
            <a:custGeom>
              <a:avLst/>
              <a:gdLst/>
              <a:ahLst/>
              <a:cxnLst/>
              <a:rect l="l" t="t" r="r" b="b"/>
              <a:pathLst>
                <a:path w="7249275" h="2342399">
                  <a:moveTo>
                    <a:pt x="0" y="0"/>
                  </a:moveTo>
                  <a:lnTo>
                    <a:pt x="7249275" y="0"/>
                  </a:lnTo>
                  <a:lnTo>
                    <a:pt x="7249275" y="2342399"/>
                  </a:lnTo>
                  <a:lnTo>
                    <a:pt x="0" y="2342399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6029300"/>
            <a:ext cx="1714500" cy="171450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116742" y="0"/>
            <a:ext cx="1171258" cy="1171258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29343" y="5865869"/>
            <a:ext cx="5029317" cy="502931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500248" y="1827753"/>
            <a:ext cx="6494042" cy="6552775"/>
            <a:chOff x="0" y="0"/>
            <a:chExt cx="8658723" cy="8737033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 l="16180" r="16180"/>
            <a:stretch>
              <a:fillRect/>
            </a:stretch>
          </p:blipFill>
          <p:spPr>
            <a:xfrm>
              <a:off x="0" y="0"/>
              <a:ext cx="8658723" cy="8737033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884539" y="2559632"/>
            <a:ext cx="8615709" cy="6108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0112" lvl="1" indent="-235056" algn="just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DM Sans"/>
              </a:rPr>
              <a:t>INTRODUCTION</a:t>
            </a:r>
          </a:p>
          <a:p>
            <a:pPr marL="470112" lvl="1" indent="-235056" algn="just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DM Sans"/>
              </a:rPr>
              <a:t>SOLUTION</a:t>
            </a:r>
          </a:p>
          <a:p>
            <a:pPr marL="470112" lvl="1" indent="-235056" algn="just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DM Sans"/>
              </a:rPr>
              <a:t>OBJECTIVES</a:t>
            </a:r>
          </a:p>
          <a:p>
            <a:pPr marL="470112" lvl="1" indent="-235056" algn="just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DM Sans"/>
              </a:rPr>
              <a:t>SUB OBJECTIVES</a:t>
            </a:r>
          </a:p>
          <a:p>
            <a:pPr marL="470112" lvl="1" indent="-235056" algn="just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DM Sans"/>
              </a:rPr>
              <a:t>OVERALL HIGH-LEVEL ARCHITECTURE DIAGRAM</a:t>
            </a:r>
          </a:p>
          <a:p>
            <a:pPr marL="470112" lvl="1" indent="-235056" algn="just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DM Sans"/>
              </a:rPr>
              <a:t>METHODOLOGY</a:t>
            </a:r>
          </a:p>
          <a:p>
            <a:pPr marL="470112" lvl="1" indent="-235056" algn="just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DM Sans"/>
              </a:rPr>
              <a:t>RESULTS &amp; DISCUSSION</a:t>
            </a:r>
          </a:p>
          <a:p>
            <a:pPr marL="470112" lvl="1" indent="-235056" algn="just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DM Sans"/>
              </a:rPr>
              <a:t>REFERENCES</a:t>
            </a:r>
          </a:p>
          <a:p>
            <a:pPr marL="470112" lvl="1" indent="-235056" algn="just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DM Sans"/>
              </a:rPr>
              <a:t>Q &amp; A </a:t>
            </a:r>
          </a:p>
          <a:p>
            <a:pPr marL="340575" lvl="1" indent="-170288" algn="just">
              <a:lnSpc>
                <a:spcPts val="2208"/>
              </a:lnSpc>
              <a:buFont typeface="Arial"/>
              <a:buChar char="•"/>
            </a:pPr>
            <a:endParaRPr lang="en-US" sz="2177" dirty="0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455397"/>
            <a:ext cx="9291894" cy="3853961"/>
            <a:chOff x="0" y="0"/>
            <a:chExt cx="10372507" cy="43021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72506" cy="4302163"/>
            </a:xfrm>
            <a:custGeom>
              <a:avLst/>
              <a:gdLst/>
              <a:ahLst/>
              <a:cxnLst/>
              <a:rect l="l" t="t" r="r" b="b"/>
              <a:pathLst>
                <a:path w="10372506" h="4302163">
                  <a:moveTo>
                    <a:pt x="0" y="0"/>
                  </a:moveTo>
                  <a:lnTo>
                    <a:pt x="10372506" y="0"/>
                  </a:lnTo>
                  <a:lnTo>
                    <a:pt x="10372506" y="4302163"/>
                  </a:lnTo>
                  <a:lnTo>
                    <a:pt x="0" y="4302163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694680" y="2226111"/>
            <a:ext cx="785935" cy="785935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825157" y="8851740"/>
            <a:ext cx="1462843" cy="1462843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275418" y="887833"/>
            <a:ext cx="477195" cy="125996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1590064" y="8596611"/>
            <a:ext cx="477195" cy="125996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95830" y="3737767"/>
            <a:ext cx="14013475" cy="486263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037214" y="1904622"/>
            <a:ext cx="8407398" cy="738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82"/>
              </a:lnSpc>
            </a:pPr>
            <a:r>
              <a:rPr lang="en-US" sz="5516" dirty="0">
                <a:solidFill>
                  <a:srgbClr val="000000"/>
                </a:solidFill>
                <a:latin typeface="League Spartan"/>
              </a:rPr>
              <a:t>COMMERCIALIZATION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710370"/>
            <a:ext cx="785935" cy="78593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-1062669" y="722933"/>
            <a:ext cx="7940528" cy="93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032"/>
              </a:lnSpc>
            </a:pPr>
            <a:r>
              <a:rPr lang="en-US" sz="6828" dirty="0">
                <a:solidFill>
                  <a:srgbClr val="000000"/>
                </a:solidFill>
                <a:latin typeface="DM Sans Bold" pitchFamily="2" charset="0"/>
              </a:rPr>
              <a:t>REFERENCE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46444" y="8818424"/>
            <a:ext cx="1468576" cy="1468576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151703" y="0"/>
            <a:ext cx="1136297" cy="1136297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81F29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464515" y="8188443"/>
            <a:ext cx="477195" cy="125996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7844" y="1874608"/>
            <a:ext cx="17032007" cy="998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8"/>
              </a:lnSpc>
            </a:pPr>
            <a:r>
              <a:rPr lang="en-US" dirty="0">
                <a:solidFill>
                  <a:srgbClr val="000000"/>
                </a:solidFill>
                <a:latin typeface="DM Sans"/>
              </a:rPr>
              <a:t>[1] P. S. Y. Vaishnavi S. Gunge, "Smart Home Automation: A Literature Review," Computer Applications, pp. 06-10, 2016. </a:t>
            </a:r>
          </a:p>
          <a:p>
            <a:pPr algn="just">
              <a:lnSpc>
                <a:spcPts val="3338"/>
              </a:lnSpc>
            </a:pPr>
            <a:r>
              <a:rPr lang="en-US" dirty="0">
                <a:solidFill>
                  <a:srgbClr val="000000"/>
                </a:solidFill>
                <a:latin typeface="DM Sans"/>
              </a:rPr>
              <a:t>[2] J. </a:t>
            </a:r>
            <a:r>
              <a:rPr lang="en-US" dirty="0" err="1">
                <a:solidFill>
                  <a:srgbClr val="000000"/>
                </a:solidFill>
                <a:latin typeface="DM Sans"/>
              </a:rPr>
              <a:t>Vanus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, T. Novak, J. </a:t>
            </a:r>
            <a:r>
              <a:rPr lang="en-US" dirty="0" err="1">
                <a:solidFill>
                  <a:srgbClr val="000000"/>
                </a:solidFill>
                <a:latin typeface="DM Sans"/>
              </a:rPr>
              <a:t>Koziorek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, J. </a:t>
            </a:r>
            <a:r>
              <a:rPr lang="en-US" dirty="0" err="1">
                <a:solidFill>
                  <a:srgbClr val="000000"/>
                </a:solidFill>
                <a:latin typeface="DM Sans"/>
              </a:rPr>
              <a:t>Konecny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, and R. </a:t>
            </a:r>
            <a:r>
              <a:rPr lang="en-US" dirty="0" err="1">
                <a:solidFill>
                  <a:srgbClr val="000000"/>
                </a:solidFill>
                <a:latin typeface="DM Sans"/>
              </a:rPr>
              <a:t>Hrbac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, “The proposal model of energy savings of lighting systems in the smart home care,” IFAC proc. vol., vol. 46, no. 28, pp. 411–415, 2013.</a:t>
            </a:r>
          </a:p>
          <a:p>
            <a:pPr algn="just">
              <a:lnSpc>
                <a:spcPts val="3338"/>
              </a:lnSpc>
            </a:pPr>
            <a:r>
              <a:rPr lang="en-US" dirty="0">
                <a:solidFill>
                  <a:srgbClr val="000000"/>
                </a:solidFill>
                <a:latin typeface="DM Sans"/>
              </a:rPr>
              <a:t>[3]Researchgate.net.[Online].</a:t>
            </a:r>
            <a:r>
              <a:rPr lang="en-US" dirty="0" err="1">
                <a:solidFill>
                  <a:srgbClr val="000000"/>
                </a:solidFill>
                <a:latin typeface="DM Sans"/>
              </a:rPr>
              <a:t>Available:https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://www.researchgate.net/publication/251838675_The_development_of_smart_switch_system_for_the_automation_system_in_power_utilities. [Accessed: 18-Aug-2022].</a:t>
            </a:r>
          </a:p>
          <a:p>
            <a:pPr algn="just">
              <a:lnSpc>
                <a:spcPts val="3338"/>
              </a:lnSpc>
            </a:pPr>
            <a:r>
              <a:rPr lang="en-US" dirty="0">
                <a:solidFill>
                  <a:srgbClr val="000000"/>
                </a:solidFill>
                <a:latin typeface="DM Sans"/>
              </a:rPr>
              <a:t>[4] A Comprehensive Survey of IoT Security: Threats, Vulnerabilities, and Solutions" by S. </a:t>
            </a:r>
            <a:r>
              <a:rPr lang="en-US" dirty="0" err="1">
                <a:solidFill>
                  <a:srgbClr val="000000"/>
                </a:solidFill>
                <a:latin typeface="DM Sans"/>
              </a:rPr>
              <a:t>Sicari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 et al.</a:t>
            </a:r>
          </a:p>
          <a:p>
            <a:pPr algn="just">
              <a:lnSpc>
                <a:spcPts val="3338"/>
              </a:lnSpc>
            </a:pPr>
            <a:r>
              <a:rPr lang="en-US" dirty="0">
                <a:solidFill>
                  <a:srgbClr val="000000"/>
                </a:solidFill>
                <a:latin typeface="DM Sans"/>
              </a:rPr>
              <a:t>[5] "Securing the Internet of Things: A Survey on Current Challenges and Solutions" by M. Al-Fuqaha et al.</a:t>
            </a:r>
          </a:p>
          <a:p>
            <a:pPr algn="just">
              <a:lnSpc>
                <a:spcPts val="3338"/>
              </a:lnSpc>
            </a:pPr>
            <a:r>
              <a:rPr lang="en-US" dirty="0">
                <a:solidFill>
                  <a:srgbClr val="000000"/>
                </a:solidFill>
                <a:latin typeface="DM Sans"/>
              </a:rPr>
              <a:t>[6] "Security and Privacy Challenges in the Internet of Things" by R. Roman et al.</a:t>
            </a:r>
          </a:p>
          <a:p>
            <a:pPr algn="just">
              <a:lnSpc>
                <a:spcPts val="2997"/>
              </a:lnSpc>
            </a:pPr>
            <a:r>
              <a:rPr lang="en-US" dirty="0">
                <a:solidFill>
                  <a:srgbClr val="000000"/>
                </a:solidFill>
                <a:latin typeface="DM Sans"/>
              </a:rPr>
              <a:t>[7] D. Kim, C. Hwang and T. Lee, "Stacked-autoencoder based anomaly detection with Industrial Control System," Software Engineering, Artificial Intelligence, Networking and Parallel/Distributed Computing, p. 191, 202</a:t>
            </a:r>
          </a:p>
          <a:p>
            <a:pPr algn="just">
              <a:lnSpc>
                <a:spcPts val="2997"/>
              </a:lnSpc>
            </a:pPr>
            <a:r>
              <a:rPr lang="en-US" dirty="0">
                <a:solidFill>
                  <a:srgbClr val="000000"/>
                </a:solidFill>
                <a:latin typeface="DM Sans"/>
              </a:rPr>
              <a:t>[8] Y. Sun, J. Yang and C.-H. Hsu, "Anomaly Detection for Smart Home Security Using Voice Recognition," IEEE Transactions on Industrial Informatics, vol. 15, no. 6, pp. 3218-3226, 2019</a:t>
            </a:r>
          </a:p>
          <a:p>
            <a:pPr algn="just">
              <a:lnSpc>
                <a:spcPts val="2997"/>
              </a:lnSpc>
            </a:pPr>
            <a:r>
              <a:rPr lang="en-US" dirty="0">
                <a:solidFill>
                  <a:srgbClr val="000000"/>
                </a:solidFill>
                <a:latin typeface="DM Sans"/>
              </a:rPr>
              <a:t>[9] A. </a:t>
            </a:r>
            <a:r>
              <a:rPr lang="en-US" dirty="0" err="1">
                <a:solidFill>
                  <a:srgbClr val="000000"/>
                </a:solidFill>
                <a:latin typeface="DM Sans"/>
              </a:rPr>
              <a:t>Ghandeharioun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 and R. W. Picard, "Smart Home Security: Voice-Based Anomaly Detection and Intrusion Prevention," IEEE Transactions on Multimedia, vol. 19, no. 4, pp. 807-819, 2017. </a:t>
            </a:r>
          </a:p>
          <a:p>
            <a:pPr algn="just">
              <a:lnSpc>
                <a:spcPts val="2997"/>
              </a:lnSpc>
            </a:pPr>
            <a:r>
              <a:rPr lang="en-US" dirty="0">
                <a:solidFill>
                  <a:srgbClr val="000000"/>
                </a:solidFill>
                <a:latin typeface="DM Sans"/>
              </a:rPr>
              <a:t>.[10] B. D. </a:t>
            </a:r>
            <a:r>
              <a:rPr lang="en-US" dirty="0" err="1">
                <a:solidFill>
                  <a:srgbClr val="000000"/>
                </a:solidFill>
                <a:latin typeface="DM Sans"/>
              </a:rPr>
              <a:t>Romaissa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, O. Mourad and N. </a:t>
            </a:r>
            <a:r>
              <a:rPr lang="en-US" dirty="0" err="1">
                <a:solidFill>
                  <a:srgbClr val="000000"/>
                </a:solidFill>
                <a:latin typeface="DM Sans"/>
              </a:rPr>
              <a:t>Brahim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, "Vision-Based Multi-Modal Framework for Action Recognition," 2020 25th International Conference on Pattern Recognition (ICPR), Milan, Italy, 2021, pp. 5859-5866, </a:t>
            </a:r>
            <a:r>
              <a:rPr lang="en-US" dirty="0" err="1">
                <a:solidFill>
                  <a:srgbClr val="000000"/>
                </a:solidFill>
                <a:latin typeface="DM Sans"/>
              </a:rPr>
              <a:t>doi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: 10.1109/ICPR48806.2021.9412863. </a:t>
            </a:r>
          </a:p>
          <a:p>
            <a:pPr algn="just">
              <a:lnSpc>
                <a:spcPts val="2997"/>
              </a:lnSpc>
            </a:pPr>
            <a:r>
              <a:rPr lang="en-US" dirty="0">
                <a:solidFill>
                  <a:srgbClr val="000000"/>
                </a:solidFill>
                <a:latin typeface="DM Sans"/>
              </a:rPr>
              <a:t>[11] S. R. Rashmi, S. Bhat, and V. C. </a:t>
            </a:r>
            <a:r>
              <a:rPr lang="en-US" dirty="0" err="1">
                <a:solidFill>
                  <a:srgbClr val="000000"/>
                </a:solidFill>
                <a:latin typeface="DM Sans"/>
              </a:rPr>
              <a:t>Sushmitha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, "Evaluation of human action recognition techniques intended for video analytics," 2017 International Conference On Smart Technologies For Smart Nation (</a:t>
            </a:r>
            <a:r>
              <a:rPr lang="en-US" dirty="0" err="1">
                <a:solidFill>
                  <a:srgbClr val="000000"/>
                </a:solidFill>
                <a:latin typeface="DM Sans"/>
              </a:rPr>
              <a:t>SmartTechCon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), Bengaluru, India, 2017, pp. 357-362, </a:t>
            </a:r>
            <a:r>
              <a:rPr lang="en-US" dirty="0" err="1">
                <a:solidFill>
                  <a:srgbClr val="000000"/>
                </a:solidFill>
                <a:latin typeface="DM Sans"/>
              </a:rPr>
              <a:t>doi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: 10.1109/SmartTechCon.2017.8358396. </a:t>
            </a:r>
          </a:p>
          <a:p>
            <a:pPr algn="just">
              <a:lnSpc>
                <a:spcPts val="2997"/>
              </a:lnSpc>
            </a:pPr>
            <a:r>
              <a:rPr lang="en-US" dirty="0">
                <a:solidFill>
                  <a:srgbClr val="000000"/>
                </a:solidFill>
                <a:latin typeface="DM Sans"/>
              </a:rPr>
              <a:t>[12] A. M. F and S. Singh, "Computer Vision-based Survey on Human Activity Recognition System, Challenges and Applications," 2021 3rd International Conference on Signal Processing and Communication (ICPSC), Coimbatore, India, 2021, pp. 110-114, </a:t>
            </a:r>
            <a:r>
              <a:rPr lang="en-US" dirty="0" err="1">
                <a:solidFill>
                  <a:srgbClr val="000000"/>
                </a:solidFill>
                <a:latin typeface="DM Sans"/>
              </a:rPr>
              <a:t>doi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: 10.1109/ICSPC51351.2021.9451736.</a:t>
            </a:r>
          </a:p>
          <a:p>
            <a:pPr algn="just">
              <a:lnSpc>
                <a:spcPts val="2997"/>
              </a:lnSpc>
            </a:pPr>
            <a:endParaRPr lang="en-US" sz="1400" dirty="0">
              <a:solidFill>
                <a:srgbClr val="000000"/>
              </a:solidFill>
              <a:latin typeface="DM Sans"/>
            </a:endParaRPr>
          </a:p>
          <a:p>
            <a:pPr algn="just">
              <a:lnSpc>
                <a:spcPts val="2997"/>
              </a:lnSpc>
            </a:pPr>
            <a:endParaRPr lang="en-US" sz="1400" dirty="0">
              <a:solidFill>
                <a:srgbClr val="000000"/>
              </a:solidFill>
              <a:latin typeface="DM Sans"/>
            </a:endParaRPr>
          </a:p>
          <a:p>
            <a:pPr algn="just">
              <a:lnSpc>
                <a:spcPts val="2997"/>
              </a:lnSpc>
            </a:pPr>
            <a:endParaRPr lang="en-US" sz="1400" dirty="0">
              <a:solidFill>
                <a:srgbClr val="000000"/>
              </a:solidFill>
              <a:latin typeface="DM Sans"/>
            </a:endParaRPr>
          </a:p>
          <a:p>
            <a:pPr algn="just">
              <a:lnSpc>
                <a:spcPts val="3338"/>
              </a:lnSpc>
            </a:pPr>
            <a:endParaRPr lang="en-US" sz="2384" dirty="0">
              <a:solidFill>
                <a:srgbClr val="000000"/>
              </a:solidFill>
              <a:latin typeface="DM Sans"/>
            </a:endParaRPr>
          </a:p>
          <a:p>
            <a:pPr algn="just">
              <a:lnSpc>
                <a:spcPts val="3338"/>
              </a:lnSpc>
            </a:pPr>
            <a:r>
              <a:rPr lang="en-US" sz="2384" dirty="0">
                <a:solidFill>
                  <a:srgbClr val="000000"/>
                </a:solidFill>
                <a:latin typeface="DM Sans"/>
              </a:rP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433039"/>
            <a:ext cx="9291894" cy="3853961"/>
            <a:chOff x="0" y="0"/>
            <a:chExt cx="10372507" cy="43021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72506" cy="4302163"/>
            </a:xfrm>
            <a:custGeom>
              <a:avLst/>
              <a:gdLst/>
              <a:ahLst/>
              <a:cxnLst/>
              <a:rect l="l" t="t" r="r" b="b"/>
              <a:pathLst>
                <a:path w="10372506" h="4302163">
                  <a:moveTo>
                    <a:pt x="0" y="0"/>
                  </a:moveTo>
                  <a:lnTo>
                    <a:pt x="10372506" y="0"/>
                  </a:lnTo>
                  <a:lnTo>
                    <a:pt x="10372506" y="4302163"/>
                  </a:lnTo>
                  <a:lnTo>
                    <a:pt x="0" y="4302163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694680" y="2226111"/>
            <a:ext cx="785935" cy="785935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825157" y="8851740"/>
            <a:ext cx="1462843" cy="1462843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275418" y="887833"/>
            <a:ext cx="477195" cy="125996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1590064" y="8596611"/>
            <a:ext cx="477195" cy="125996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920956" y="4951220"/>
            <a:ext cx="7955134" cy="119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3"/>
              </a:lnSpc>
            </a:pPr>
            <a:r>
              <a:rPr lang="en-US" sz="8828" dirty="0">
                <a:solidFill>
                  <a:srgbClr val="000000"/>
                </a:solidFill>
                <a:latin typeface="DM Sans Bold" pitchFamily="2" charset="0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3117" y="1867113"/>
            <a:ext cx="6494042" cy="6541752"/>
            <a:chOff x="0" y="0"/>
            <a:chExt cx="8658723" cy="872233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821" r="12821"/>
            <a:stretch>
              <a:fillRect/>
            </a:stretch>
          </p:blipFill>
          <p:spPr>
            <a:xfrm>
              <a:off x="0" y="0"/>
              <a:ext cx="8658723" cy="872233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2186436" y="1867113"/>
            <a:ext cx="785935" cy="785935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6444" y="8408864"/>
            <a:ext cx="1878136" cy="1878136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573500" y="0"/>
            <a:ext cx="1714500" cy="1714500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81F29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5653009" y="8110321"/>
            <a:ext cx="477195" cy="125996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8058562" y="494759"/>
            <a:ext cx="477195" cy="125996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144000" y="2339824"/>
            <a:ext cx="7429500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82"/>
              </a:lnSpc>
            </a:pPr>
            <a:r>
              <a:rPr lang="en-US" sz="5517" dirty="0">
                <a:solidFill>
                  <a:srgbClr val="000000"/>
                </a:solidFill>
                <a:latin typeface="League Spartan"/>
              </a:rPr>
              <a:t>SUPERVISOR PANEL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4423107"/>
            <a:ext cx="7198959" cy="825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8"/>
              </a:lnSpc>
            </a:pPr>
            <a:r>
              <a:rPr lang="en-US" sz="2377" dirty="0">
                <a:solidFill>
                  <a:srgbClr val="000000"/>
                </a:solidFill>
                <a:latin typeface="DM Sans Bold" charset="0"/>
              </a:rPr>
              <a:t>Mrs. Narmada Gamage </a:t>
            </a:r>
          </a:p>
          <a:p>
            <a:pPr>
              <a:lnSpc>
                <a:spcPts val="3328"/>
              </a:lnSpc>
            </a:pPr>
            <a:endParaRPr lang="en-US" sz="2377" dirty="0">
              <a:solidFill>
                <a:srgbClr val="000000"/>
              </a:solidFill>
              <a:latin typeface="DM Sans Bold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44000" y="3888325"/>
            <a:ext cx="3828371" cy="582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669" dirty="0">
                <a:solidFill>
                  <a:srgbClr val="000000"/>
                </a:solidFill>
                <a:latin typeface="League Spartan"/>
              </a:rPr>
              <a:t>SUPERVISOR</a:t>
            </a:r>
          </a:p>
          <a:p>
            <a:pPr>
              <a:lnSpc>
                <a:spcPts val="1926"/>
              </a:lnSpc>
            </a:pPr>
            <a:endParaRPr lang="en-US" sz="2669" dirty="0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144000" y="6326446"/>
            <a:ext cx="7198959" cy="825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8"/>
              </a:lnSpc>
            </a:pPr>
            <a:r>
              <a:rPr lang="en-US" sz="2377" dirty="0">
                <a:solidFill>
                  <a:srgbClr val="000000"/>
                </a:solidFill>
                <a:latin typeface="DM Sans Bold" charset="0"/>
              </a:rPr>
              <a:t>Mrs. </a:t>
            </a:r>
            <a:r>
              <a:rPr lang="en-US" sz="2377" dirty="0" err="1">
                <a:solidFill>
                  <a:srgbClr val="000000"/>
                </a:solidFill>
                <a:latin typeface="DM Sans Bold" charset="0"/>
              </a:rPr>
              <a:t>Malmaleesha</a:t>
            </a:r>
            <a:r>
              <a:rPr lang="en-US" sz="2377" dirty="0">
                <a:solidFill>
                  <a:srgbClr val="000000"/>
                </a:solidFill>
                <a:latin typeface="DM Sans Bold" charset="0"/>
              </a:rPr>
              <a:t> </a:t>
            </a:r>
            <a:r>
              <a:rPr lang="en-US" sz="2377" dirty="0" err="1">
                <a:solidFill>
                  <a:srgbClr val="000000"/>
                </a:solidFill>
                <a:latin typeface="DM Sans Bold" charset="0"/>
              </a:rPr>
              <a:t>Poojani</a:t>
            </a:r>
            <a:r>
              <a:rPr lang="en-US" sz="2377" dirty="0">
                <a:solidFill>
                  <a:srgbClr val="000000"/>
                </a:solidFill>
                <a:latin typeface="DM Sans Bold" charset="0"/>
              </a:rPr>
              <a:t> </a:t>
            </a:r>
            <a:r>
              <a:rPr lang="en-US" sz="2377" dirty="0" err="1">
                <a:solidFill>
                  <a:srgbClr val="000000"/>
                </a:solidFill>
                <a:latin typeface="DM Sans Bold" charset="0"/>
              </a:rPr>
              <a:t>Gunathilaka</a:t>
            </a:r>
            <a:endParaRPr lang="en-US" sz="2377" dirty="0">
              <a:solidFill>
                <a:srgbClr val="000000"/>
              </a:solidFill>
              <a:latin typeface="DM Sans Bold" charset="0"/>
            </a:endParaRPr>
          </a:p>
          <a:p>
            <a:pPr>
              <a:lnSpc>
                <a:spcPts val="3328"/>
              </a:lnSpc>
            </a:pPr>
            <a:endParaRPr lang="en-US" sz="2377" dirty="0">
              <a:solidFill>
                <a:srgbClr val="000000"/>
              </a:solidFill>
              <a:latin typeface="DM Sans Bold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144000" y="5813952"/>
            <a:ext cx="3435403" cy="560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2"/>
              </a:lnSpc>
            </a:pPr>
            <a:r>
              <a:rPr lang="en-US" sz="2769" dirty="0">
                <a:solidFill>
                  <a:srgbClr val="000000"/>
                </a:solidFill>
                <a:latin typeface="League Spartan"/>
              </a:rPr>
              <a:t>C0-SUPERVISOR</a:t>
            </a:r>
          </a:p>
          <a:p>
            <a:pPr>
              <a:lnSpc>
                <a:spcPts val="1514"/>
              </a:lnSpc>
            </a:pPr>
            <a:endParaRPr lang="en-US" sz="2769" dirty="0">
              <a:solidFill>
                <a:srgbClr val="000000"/>
              </a:solidFill>
              <a:latin typeface="League Spart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81323" y="1474145"/>
            <a:ext cx="785935" cy="78593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562895" y="2219839"/>
            <a:ext cx="925593" cy="925593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420084" y="8714582"/>
            <a:ext cx="477195" cy="125996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7116742" y="0"/>
            <a:ext cx="1171258" cy="1171258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D3C5B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990123" y="398718"/>
            <a:ext cx="477195" cy="125996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554981" y="1994373"/>
            <a:ext cx="5698828" cy="73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72"/>
              </a:lnSpc>
            </a:pPr>
            <a:r>
              <a:rPr lang="en-US" sz="5507" dirty="0">
                <a:solidFill>
                  <a:srgbClr val="151F28"/>
                </a:solidFill>
                <a:latin typeface="League Spartan"/>
              </a:rPr>
              <a:t>MEET THE TEAM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468493" y="3145432"/>
            <a:ext cx="3996153" cy="3996137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2517" b="-118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253809" y="3145432"/>
            <a:ext cx="3996153" cy="3996137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b="-1017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23354" y="3145432"/>
            <a:ext cx="3996153" cy="3996137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4519" b="-233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5038582" y="3145432"/>
            <a:ext cx="3996153" cy="3996137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b="-531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23354" y="7398743"/>
            <a:ext cx="3996153" cy="685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884" dirty="0">
                <a:solidFill>
                  <a:srgbClr val="FFD700"/>
                </a:solidFill>
                <a:latin typeface="League Spartan"/>
              </a:rPr>
              <a:t>Leader</a:t>
            </a:r>
          </a:p>
          <a:p>
            <a:pPr algn="ctr">
              <a:lnSpc>
                <a:spcPts val="2456"/>
              </a:lnSpc>
            </a:pPr>
            <a:r>
              <a:rPr lang="en-US" sz="2384" dirty="0">
                <a:solidFill>
                  <a:srgbClr val="000000"/>
                </a:solidFill>
                <a:latin typeface="League Spartan"/>
              </a:rPr>
              <a:t>Sunil </a:t>
            </a:r>
            <a:r>
              <a:rPr lang="en-US" sz="2384" dirty="0" err="1">
                <a:solidFill>
                  <a:srgbClr val="000000"/>
                </a:solidFill>
                <a:latin typeface="League Spartan"/>
              </a:rPr>
              <a:t>Gunasinghage</a:t>
            </a:r>
            <a:r>
              <a:rPr lang="en-US" sz="2384" dirty="0">
                <a:solidFill>
                  <a:srgbClr val="000000"/>
                </a:solidFill>
                <a:latin typeface="League Spartan"/>
              </a:rPr>
              <a:t> R.W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29538" y="7434790"/>
            <a:ext cx="3996153" cy="716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endParaRPr dirty="0"/>
          </a:p>
          <a:p>
            <a:pPr algn="ctr">
              <a:lnSpc>
                <a:spcPts val="2456"/>
              </a:lnSpc>
            </a:pPr>
            <a:r>
              <a:rPr lang="en-US" sz="2384" dirty="0">
                <a:solidFill>
                  <a:srgbClr val="000000"/>
                </a:solidFill>
                <a:latin typeface="League Spartan"/>
              </a:rPr>
              <a:t>M.M.S. Silva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35241" y="7434790"/>
            <a:ext cx="3996153" cy="685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endParaRPr dirty="0"/>
          </a:p>
          <a:p>
            <a:pPr algn="ctr">
              <a:lnSpc>
                <a:spcPts val="2456"/>
              </a:lnSpc>
            </a:pPr>
            <a:r>
              <a:rPr lang="en-US" sz="2384" dirty="0">
                <a:solidFill>
                  <a:srgbClr val="000000"/>
                </a:solidFill>
                <a:latin typeface="League Spartan"/>
              </a:rPr>
              <a:t> J.S.P.A Ekanayake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68493" y="7398743"/>
            <a:ext cx="3996153" cy="685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endParaRPr/>
          </a:p>
          <a:p>
            <a:pPr algn="ctr">
              <a:lnSpc>
                <a:spcPts val="2456"/>
              </a:lnSpc>
            </a:pPr>
            <a:r>
              <a:rPr lang="en-US" sz="2384">
                <a:solidFill>
                  <a:srgbClr val="000000"/>
                </a:solidFill>
                <a:latin typeface="League Spartan"/>
              </a:rPr>
              <a:t> Kodikara R.K.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47025" y="8302678"/>
            <a:ext cx="2748811" cy="62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6"/>
              </a:lnSpc>
            </a:pPr>
            <a:r>
              <a:rPr lang="en-US" sz="2384" dirty="0">
                <a:solidFill>
                  <a:srgbClr val="000000"/>
                </a:solidFill>
                <a:latin typeface="League Spartan"/>
              </a:rPr>
              <a:t>IT20212704</a:t>
            </a:r>
          </a:p>
          <a:p>
            <a:pPr algn="ctr">
              <a:lnSpc>
                <a:spcPts val="2456"/>
              </a:lnSpc>
            </a:pPr>
            <a:r>
              <a:rPr lang="en-US" sz="2384" dirty="0">
                <a:solidFill>
                  <a:srgbClr val="000000"/>
                </a:solidFill>
                <a:latin typeface="League Spartan"/>
              </a:rPr>
              <a:t>CSNE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62253" y="8302678"/>
            <a:ext cx="2748811" cy="62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6"/>
              </a:lnSpc>
            </a:pPr>
            <a:r>
              <a:rPr lang="en-US" sz="2384" dirty="0">
                <a:solidFill>
                  <a:srgbClr val="000000"/>
                </a:solidFill>
                <a:latin typeface="League Spartan"/>
              </a:rPr>
              <a:t>IT20383770</a:t>
            </a:r>
          </a:p>
          <a:p>
            <a:pPr algn="ctr">
              <a:lnSpc>
                <a:spcPts val="2456"/>
              </a:lnSpc>
            </a:pPr>
            <a:r>
              <a:rPr lang="en-US" sz="2384" dirty="0">
                <a:solidFill>
                  <a:srgbClr val="000000"/>
                </a:solidFill>
                <a:latin typeface="League Spartan"/>
              </a:rPr>
              <a:t>CSNE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77913" y="8302678"/>
            <a:ext cx="2748811" cy="62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6"/>
              </a:lnSpc>
            </a:pPr>
            <a:r>
              <a:rPr lang="en-US" sz="2384" dirty="0">
                <a:solidFill>
                  <a:srgbClr val="000000"/>
                </a:solidFill>
                <a:latin typeface="League Spartan"/>
              </a:rPr>
              <a:t>IT20185534</a:t>
            </a:r>
          </a:p>
          <a:p>
            <a:pPr algn="ctr">
              <a:lnSpc>
                <a:spcPts val="2456"/>
              </a:lnSpc>
            </a:pPr>
            <a:r>
              <a:rPr lang="en-US" sz="2384" dirty="0">
                <a:solidFill>
                  <a:srgbClr val="000000"/>
                </a:solidFill>
                <a:latin typeface="League Spartan"/>
              </a:rPr>
              <a:t>CSNE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092164" y="8302678"/>
            <a:ext cx="2748811" cy="62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6"/>
              </a:lnSpc>
            </a:pPr>
            <a:r>
              <a:rPr lang="en-US" sz="2384">
                <a:solidFill>
                  <a:srgbClr val="000000"/>
                </a:solidFill>
                <a:latin typeface="League Spartan"/>
              </a:rPr>
              <a:t>IT20182182</a:t>
            </a:r>
          </a:p>
          <a:p>
            <a:pPr algn="ctr">
              <a:lnSpc>
                <a:spcPts val="2456"/>
              </a:lnSpc>
            </a:pPr>
            <a:r>
              <a:rPr lang="en-US" sz="2384">
                <a:solidFill>
                  <a:srgbClr val="000000"/>
                </a:solidFill>
                <a:latin typeface="League Spartan"/>
              </a:rPr>
              <a:t>CSNE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13176" y="4316880"/>
            <a:ext cx="785935" cy="78593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46444" y="8818424"/>
            <a:ext cx="1468576" cy="1468576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51703" y="0"/>
            <a:ext cx="1136297" cy="1136297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81F29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464515" y="8188443"/>
            <a:ext cx="477195" cy="125996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55322" y="299790"/>
            <a:ext cx="2789846" cy="278984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84090" y="5655329"/>
            <a:ext cx="6228874" cy="414503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933900" y="3357995"/>
            <a:ext cx="6494042" cy="6552775"/>
            <a:chOff x="0" y="0"/>
            <a:chExt cx="8658723" cy="8737033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 l="7027" r="7027"/>
            <a:stretch>
              <a:fillRect/>
            </a:stretch>
          </p:blipFill>
          <p:spPr>
            <a:xfrm>
              <a:off x="0" y="0"/>
              <a:ext cx="8658723" cy="8737033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838121" y="4345041"/>
            <a:ext cx="7940528" cy="93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032"/>
              </a:lnSpc>
            </a:pPr>
            <a:r>
              <a:rPr lang="en-US" sz="5520" dirty="0">
                <a:solidFill>
                  <a:srgbClr val="000000"/>
                </a:solidFill>
                <a:latin typeface="League Spartan"/>
              </a:rPr>
              <a:t>INTRODUCTION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3935" y="0"/>
            <a:ext cx="6494042" cy="10287000"/>
            <a:chOff x="0" y="0"/>
            <a:chExt cx="7249275" cy="11483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49275" cy="11483340"/>
            </a:xfrm>
            <a:custGeom>
              <a:avLst/>
              <a:gdLst/>
              <a:ahLst/>
              <a:cxnLst/>
              <a:rect l="l" t="t" r="r" b="b"/>
              <a:pathLst>
                <a:path w="7249275" h="11483340">
                  <a:moveTo>
                    <a:pt x="0" y="0"/>
                  </a:moveTo>
                  <a:lnTo>
                    <a:pt x="7249275" y="0"/>
                  </a:lnTo>
                  <a:lnTo>
                    <a:pt x="7249275" y="11483340"/>
                  </a:lnTo>
                  <a:lnTo>
                    <a:pt x="0" y="1148334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409799" y="1203310"/>
            <a:ext cx="7441787" cy="6047810"/>
            <a:chOff x="0" y="0"/>
            <a:chExt cx="9922382" cy="806374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1438" r="11438"/>
            <a:stretch>
              <a:fillRect/>
            </a:stretch>
          </p:blipFill>
          <p:spPr>
            <a:xfrm>
              <a:off x="0" y="0"/>
              <a:ext cx="9922382" cy="8063747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4859000" y="778290"/>
            <a:ext cx="785935" cy="785935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825157" y="8851740"/>
            <a:ext cx="1462843" cy="1462843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420084" y="8714582"/>
            <a:ext cx="477195" cy="125996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7116742" y="0"/>
            <a:ext cx="1171258" cy="1171258"/>
            <a:chOff x="0" y="0"/>
            <a:chExt cx="1913890" cy="19138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0503477" y="1400645"/>
            <a:ext cx="477195" cy="125996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990883" y="703839"/>
            <a:ext cx="7877379" cy="738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82"/>
              </a:lnSpc>
            </a:pPr>
            <a:r>
              <a:rPr lang="en-US" sz="5516" dirty="0">
                <a:solidFill>
                  <a:srgbClr val="000000"/>
                </a:solidFill>
                <a:latin typeface="League Spartan"/>
              </a:rPr>
              <a:t>INTRODUCTION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898595" y="4819445"/>
            <a:ext cx="5569695" cy="4763716"/>
            <a:chOff x="0" y="0"/>
            <a:chExt cx="7426260" cy="6351622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/>
            <a:srcRect l="1283" r="1283"/>
            <a:stretch>
              <a:fillRect/>
            </a:stretch>
          </p:blipFill>
          <p:spPr>
            <a:xfrm>
              <a:off x="0" y="0"/>
              <a:ext cx="7426260" cy="6351622"/>
            </a:xfrm>
            <a:prstGeom prst="rect">
              <a:avLst/>
            </a:prstGeom>
          </p:spPr>
        </p:pic>
      </p:grpSp>
      <p:sp>
        <p:nvSpPr>
          <p:cNvPr id="17" name="TextBox 17"/>
          <p:cNvSpPr txBox="1"/>
          <p:nvPr/>
        </p:nvSpPr>
        <p:spPr>
          <a:xfrm>
            <a:off x="9398716" y="1836376"/>
            <a:ext cx="7791010" cy="8506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3938" lvl="1" indent="-266969" algn="just">
              <a:lnSpc>
                <a:spcPts val="3462"/>
              </a:lnSpc>
              <a:buFont typeface="Arial"/>
              <a:buChar char="•"/>
            </a:pPr>
            <a:r>
              <a:rPr lang="en-US" sz="2473" dirty="0">
                <a:solidFill>
                  <a:srgbClr val="000000"/>
                </a:solidFill>
                <a:latin typeface="DM Sans"/>
              </a:rPr>
              <a:t>Home security has become a major factor to be considered due to the rising rates of theft and burglary in modern society.</a:t>
            </a:r>
          </a:p>
          <a:p>
            <a:pPr marL="533938" lvl="1" indent="-266969" algn="just">
              <a:lnSpc>
                <a:spcPts val="3462"/>
              </a:lnSpc>
              <a:buFont typeface="Arial"/>
              <a:buChar char="•"/>
            </a:pPr>
            <a:endParaRPr lang="en-US" sz="2473" dirty="0">
              <a:solidFill>
                <a:srgbClr val="000000"/>
              </a:solidFill>
              <a:latin typeface="DM Sans"/>
            </a:endParaRPr>
          </a:p>
          <a:p>
            <a:pPr marL="533938" lvl="1" indent="-266969" algn="just">
              <a:lnSpc>
                <a:spcPts val="3462"/>
              </a:lnSpc>
              <a:buFont typeface="Arial"/>
              <a:buChar char="•"/>
            </a:pPr>
            <a:r>
              <a:rPr lang="en-US" sz="2473" dirty="0">
                <a:solidFill>
                  <a:srgbClr val="000000"/>
                </a:solidFill>
                <a:latin typeface="DM Sans"/>
              </a:rPr>
              <a:t>The Smart Home concept is the most recent solution invented to resolve such security problems in modern homes. </a:t>
            </a:r>
          </a:p>
          <a:p>
            <a:pPr marL="533938" lvl="1" indent="-266969" algn="just">
              <a:lnSpc>
                <a:spcPts val="3462"/>
              </a:lnSpc>
              <a:buFont typeface="Arial"/>
              <a:buChar char="•"/>
            </a:pPr>
            <a:endParaRPr lang="en-US" sz="2473" dirty="0">
              <a:solidFill>
                <a:srgbClr val="000000"/>
              </a:solidFill>
              <a:latin typeface="DM Sans"/>
            </a:endParaRPr>
          </a:p>
          <a:p>
            <a:pPr marL="533938" lvl="1" indent="-266969" algn="just">
              <a:lnSpc>
                <a:spcPts val="3462"/>
              </a:lnSpc>
              <a:buFont typeface="Arial"/>
              <a:buChar char="•"/>
            </a:pPr>
            <a:r>
              <a:rPr lang="en-US" sz="2473" dirty="0">
                <a:solidFill>
                  <a:srgbClr val="000000"/>
                </a:solidFill>
                <a:latin typeface="DM Sans"/>
              </a:rPr>
              <a:t>Anomaly detection is also a key concept in smart home systems where, unusual events are detected, and homeowners are alerted of these events </a:t>
            </a:r>
          </a:p>
          <a:p>
            <a:pPr marL="533938" lvl="1" indent="-266969" algn="just">
              <a:lnSpc>
                <a:spcPts val="3462"/>
              </a:lnSpc>
              <a:buFont typeface="Arial"/>
              <a:buChar char="•"/>
            </a:pPr>
            <a:endParaRPr lang="en-US" sz="2473" dirty="0">
              <a:solidFill>
                <a:srgbClr val="000000"/>
              </a:solidFill>
              <a:latin typeface="DM Sans"/>
            </a:endParaRPr>
          </a:p>
          <a:p>
            <a:pPr marL="533938" lvl="1" indent="-266969" algn="just">
              <a:lnSpc>
                <a:spcPts val="3462"/>
              </a:lnSpc>
              <a:buFont typeface="Arial"/>
              <a:buChar char="•"/>
            </a:pPr>
            <a:r>
              <a:rPr lang="en-US" sz="2473" dirty="0">
                <a:solidFill>
                  <a:srgbClr val="000000"/>
                </a:solidFill>
                <a:latin typeface="DM Sans"/>
              </a:rPr>
              <a:t> To better protect against threats and reduce false alarms, smart home concept needs to take a much more sophisticated and adaptive approach.</a:t>
            </a:r>
          </a:p>
          <a:p>
            <a:pPr marL="533938" lvl="1" indent="-266969" algn="just">
              <a:lnSpc>
                <a:spcPts val="3462"/>
              </a:lnSpc>
              <a:buFont typeface="Arial"/>
              <a:buChar char="•"/>
            </a:pPr>
            <a:endParaRPr lang="en-US" sz="2473" dirty="0">
              <a:solidFill>
                <a:srgbClr val="000000"/>
              </a:solidFill>
              <a:latin typeface="DM Sans"/>
            </a:endParaRPr>
          </a:p>
          <a:p>
            <a:pPr algn="just">
              <a:lnSpc>
                <a:spcPts val="3462"/>
              </a:lnSpc>
            </a:pPr>
            <a:endParaRPr lang="en-US" sz="2473" dirty="0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816" y="6328785"/>
            <a:ext cx="9088184" cy="3853961"/>
            <a:chOff x="0" y="0"/>
            <a:chExt cx="10372507" cy="43021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72506" cy="4302163"/>
            </a:xfrm>
            <a:custGeom>
              <a:avLst/>
              <a:gdLst/>
              <a:ahLst/>
              <a:cxnLst/>
              <a:rect l="l" t="t" r="r" b="b"/>
              <a:pathLst>
                <a:path w="10372506" h="4302163">
                  <a:moveTo>
                    <a:pt x="0" y="0"/>
                  </a:moveTo>
                  <a:lnTo>
                    <a:pt x="10372506" y="0"/>
                  </a:lnTo>
                  <a:lnTo>
                    <a:pt x="10372506" y="4302163"/>
                  </a:lnTo>
                  <a:lnTo>
                    <a:pt x="0" y="4302163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12833" y="770937"/>
            <a:ext cx="8702567" cy="8745126"/>
            <a:chOff x="0" y="0"/>
            <a:chExt cx="11603423" cy="1166016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43" r="243"/>
            <a:stretch>
              <a:fillRect/>
            </a:stretch>
          </p:blipFill>
          <p:spPr>
            <a:xfrm>
              <a:off x="0" y="0"/>
              <a:ext cx="11603423" cy="11660168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2873215" y="1648331"/>
            <a:ext cx="785935" cy="785935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825157" y="8851740"/>
            <a:ext cx="1462843" cy="1462843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275418" y="887833"/>
            <a:ext cx="477195" cy="125996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1590064" y="8596611"/>
            <a:ext cx="477195" cy="125996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947778" y="1279217"/>
            <a:ext cx="7877379" cy="738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82"/>
              </a:lnSpc>
            </a:pPr>
            <a:r>
              <a:rPr lang="en-US" sz="5516" dirty="0">
                <a:solidFill>
                  <a:srgbClr val="000000"/>
                </a:solidFill>
                <a:latin typeface="League Spartan"/>
              </a:rPr>
              <a:t>SOLUTION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31213" y="3302183"/>
            <a:ext cx="8910336" cy="4666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3072" lvl="1" indent="-251536" algn="just">
              <a:lnSpc>
                <a:spcPts val="3262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DM Sans "/>
              </a:rPr>
              <a:t>To overcome these difficulties, Anomaly detection can be introduced.</a:t>
            </a:r>
          </a:p>
          <a:p>
            <a:pPr marL="503072" lvl="1" indent="-251536" algn="just">
              <a:lnSpc>
                <a:spcPts val="3262"/>
              </a:lnSpc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DM Sans "/>
            </a:endParaRPr>
          </a:p>
          <a:p>
            <a:pPr marL="503072" lvl="1" indent="-251536" algn="just">
              <a:lnSpc>
                <a:spcPts val="3262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DM Sans "/>
              </a:rPr>
              <a:t>Unusual events, such as strange sounds or movements, and deviations from what is expected can be detected using anomaly detection.</a:t>
            </a:r>
          </a:p>
          <a:p>
            <a:pPr marL="503072" lvl="1" indent="-251536" algn="just">
              <a:lnSpc>
                <a:spcPts val="3262"/>
              </a:lnSpc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DM Sans "/>
            </a:endParaRPr>
          </a:p>
          <a:p>
            <a:pPr marL="503072" lvl="1" indent="-251536" algn="just">
              <a:lnSpc>
                <a:spcPts val="3262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DM Sans "/>
              </a:rPr>
              <a:t>This cyber threat free ML powered system will monitor the behaviors &amp; Voice patterns of the visitors as well as the Environment.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33900" y="1433461"/>
            <a:ext cx="6494042" cy="6552775"/>
            <a:chOff x="0" y="0"/>
            <a:chExt cx="7249275" cy="73148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49275" cy="7314838"/>
            </a:xfrm>
            <a:custGeom>
              <a:avLst/>
              <a:gdLst/>
              <a:ahLst/>
              <a:cxnLst/>
              <a:rect l="l" t="t" r="r" b="b"/>
              <a:pathLst>
                <a:path w="7249275" h="7314838">
                  <a:moveTo>
                    <a:pt x="0" y="0"/>
                  </a:moveTo>
                  <a:lnTo>
                    <a:pt x="7249275" y="0"/>
                  </a:lnTo>
                  <a:lnTo>
                    <a:pt x="7249275" y="7314838"/>
                  </a:lnTo>
                  <a:lnTo>
                    <a:pt x="0" y="7314838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500248" y="1867113"/>
            <a:ext cx="6494042" cy="6552775"/>
            <a:chOff x="0" y="0"/>
            <a:chExt cx="8658723" cy="873703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8031" r="18031"/>
            <a:stretch>
              <a:fillRect/>
            </a:stretch>
          </p:blipFill>
          <p:spPr>
            <a:xfrm>
              <a:off x="0" y="0"/>
              <a:ext cx="8658723" cy="8737033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928120" y="957523"/>
            <a:ext cx="785935" cy="785935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32414" y="7543026"/>
            <a:ext cx="6735381" cy="2009686"/>
            <a:chOff x="0" y="0"/>
            <a:chExt cx="8980508" cy="2679582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t="23477" b="23477"/>
            <a:stretch>
              <a:fillRect/>
            </a:stretch>
          </p:blipFill>
          <p:spPr>
            <a:xfrm>
              <a:off x="0" y="0"/>
              <a:ext cx="8980508" cy="2679582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-46444" y="8818424"/>
            <a:ext cx="1468576" cy="1468576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51703" y="0"/>
            <a:ext cx="1136297" cy="1136297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81F29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4464515" y="8188443"/>
            <a:ext cx="477195" cy="125996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776546" y="1433461"/>
            <a:ext cx="7940528" cy="92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32"/>
              </a:lnSpc>
            </a:pPr>
            <a:r>
              <a:rPr lang="en-US" sz="5520" dirty="0">
                <a:solidFill>
                  <a:srgbClr val="151F28"/>
                </a:solidFill>
                <a:latin typeface="League Spartan"/>
              </a:rPr>
              <a:t>OBJECTIVES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3475" y="3196085"/>
            <a:ext cx="8445768" cy="392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2"/>
              </a:lnSpc>
              <a:spcBef>
                <a:spcPct val="0"/>
              </a:spcBef>
            </a:pPr>
            <a:r>
              <a:rPr lang="en-US" sz="2691" dirty="0">
                <a:solidFill>
                  <a:srgbClr val="151F28"/>
                </a:solidFill>
                <a:latin typeface="League Spartan"/>
              </a:rPr>
              <a:t> </a:t>
            </a:r>
            <a:r>
              <a:rPr lang="en-US" sz="3200" dirty="0">
                <a:solidFill>
                  <a:srgbClr val="151F28"/>
                </a:solidFill>
                <a:latin typeface="League Spartan"/>
              </a:rPr>
              <a:t>MAIN OBJECTIVE</a:t>
            </a:r>
            <a:endParaRPr lang="en-US" sz="2691" dirty="0">
              <a:solidFill>
                <a:srgbClr val="151F28"/>
              </a:solidFill>
              <a:latin typeface="League Spartan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43475" y="4363847"/>
            <a:ext cx="8609650" cy="294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3072" lvl="1" indent="-251536" algn="just">
              <a:lnSpc>
                <a:spcPts val="3262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DM Sans "/>
              </a:rPr>
              <a:t>Create a cyber-threat free fully functioning smart home monitoring and an anti-theft system with enhanced physical security through behavior pattern and voice pattern monitoring and energy saving and protective plug bases.</a:t>
            </a:r>
          </a:p>
          <a:p>
            <a:pPr>
              <a:lnSpc>
                <a:spcPts val="3262"/>
              </a:lnSpc>
            </a:pPr>
            <a:endParaRPr lang="en-US" sz="2330" dirty="0">
              <a:solidFill>
                <a:srgbClr val="000000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3935" y="0"/>
            <a:ext cx="6494042" cy="10287000"/>
            <a:chOff x="0" y="0"/>
            <a:chExt cx="7249275" cy="11483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49275" cy="11483340"/>
            </a:xfrm>
            <a:custGeom>
              <a:avLst/>
              <a:gdLst/>
              <a:ahLst/>
              <a:cxnLst/>
              <a:rect l="l" t="t" r="r" b="b"/>
              <a:pathLst>
                <a:path w="7249275" h="11483340">
                  <a:moveTo>
                    <a:pt x="0" y="0"/>
                  </a:moveTo>
                  <a:lnTo>
                    <a:pt x="7249275" y="0"/>
                  </a:lnTo>
                  <a:lnTo>
                    <a:pt x="7249275" y="11483340"/>
                  </a:lnTo>
                  <a:lnTo>
                    <a:pt x="0" y="1148334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1288910"/>
            <a:ext cx="6494042" cy="6552775"/>
            <a:chOff x="0" y="0"/>
            <a:chExt cx="8658723" cy="873703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6955" r="16955"/>
            <a:stretch>
              <a:fillRect/>
            </a:stretch>
          </p:blipFill>
          <p:spPr>
            <a:xfrm>
              <a:off x="0" y="0"/>
              <a:ext cx="8658723" cy="8737033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3294646" y="4986998"/>
            <a:ext cx="6060390" cy="5300002"/>
            <a:chOff x="0" y="0"/>
            <a:chExt cx="8080520" cy="706667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18488" r="18488"/>
            <a:stretch>
              <a:fillRect/>
            </a:stretch>
          </p:blipFill>
          <p:spPr>
            <a:xfrm>
              <a:off x="0" y="0"/>
              <a:ext cx="8080520" cy="706667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4935200" y="1927890"/>
            <a:ext cx="785935" cy="785935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825157" y="8851740"/>
            <a:ext cx="1462843" cy="1462843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9FF4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420084" y="8714582"/>
            <a:ext cx="477195" cy="125996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7116742" y="0"/>
            <a:ext cx="1171258" cy="1171258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0503477" y="1400645"/>
            <a:ext cx="477195" cy="1259963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698670" y="1459006"/>
            <a:ext cx="7877379" cy="738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82"/>
              </a:lnSpc>
            </a:pPr>
            <a:r>
              <a:rPr lang="en-US" sz="5516" dirty="0">
                <a:solidFill>
                  <a:srgbClr val="000000"/>
                </a:solidFill>
                <a:latin typeface="League Spartan"/>
              </a:rPr>
              <a:t>SUB OBJECTIVES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55036" y="3127155"/>
            <a:ext cx="7791010" cy="715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3938" lvl="1" indent="-266969" algn="just">
              <a:lnSpc>
                <a:spcPts val="3462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DM Sans"/>
              </a:rPr>
              <a:t>Enhance the physical security in a modern house by preventing intruder access. </a:t>
            </a:r>
          </a:p>
          <a:p>
            <a:pPr marL="533938" lvl="1" indent="-266969" algn="just">
              <a:lnSpc>
                <a:spcPts val="3462"/>
              </a:lnSpc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DM Sans"/>
            </a:endParaRPr>
          </a:p>
          <a:p>
            <a:pPr marL="533938" lvl="1" indent="-266969" algn="just">
              <a:lnSpc>
                <a:spcPts val="3462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DM Sans"/>
              </a:rPr>
              <a:t>Enhance the physical security in a modern house through anomaly(abnormal) voice detection. </a:t>
            </a:r>
          </a:p>
          <a:p>
            <a:pPr marL="533938" lvl="1" indent="-266969" algn="just">
              <a:lnSpc>
                <a:spcPts val="3462"/>
              </a:lnSpc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DM Sans"/>
            </a:endParaRPr>
          </a:p>
          <a:p>
            <a:pPr marL="533938" lvl="1" indent="-266969" algn="just">
              <a:lnSpc>
                <a:spcPts val="3462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DM Sans"/>
              </a:rPr>
              <a:t>Enable secure data communication in a modern house to enhance physical safety. </a:t>
            </a:r>
          </a:p>
          <a:p>
            <a:pPr marL="533938" lvl="1" indent="-266969" algn="just">
              <a:lnSpc>
                <a:spcPts val="3462"/>
              </a:lnSpc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DM Sans"/>
            </a:endParaRPr>
          </a:p>
          <a:p>
            <a:pPr marL="533938" lvl="1" indent="-266969" algn="just">
              <a:lnSpc>
                <a:spcPts val="3462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DM Sans"/>
              </a:rPr>
              <a:t>Enable an electric hazard-free environment in a modern house.</a:t>
            </a:r>
          </a:p>
          <a:p>
            <a:pPr algn="just">
              <a:lnSpc>
                <a:spcPts val="3462"/>
              </a:lnSpc>
            </a:pPr>
            <a:endParaRPr lang="en-US" sz="2473" dirty="0">
              <a:solidFill>
                <a:srgbClr val="000000"/>
              </a:solidFill>
              <a:latin typeface="DM Sans"/>
            </a:endParaRPr>
          </a:p>
          <a:p>
            <a:pPr algn="just">
              <a:lnSpc>
                <a:spcPts val="3462"/>
              </a:lnSpc>
            </a:pPr>
            <a:endParaRPr lang="en-US" sz="2473" dirty="0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D4FF63888C64439862580733F918E7" ma:contentTypeVersion="14" ma:contentTypeDescription="Create a new document." ma:contentTypeScope="" ma:versionID="6262c5ec9836f8a787ed62888a069b28">
  <xsd:schema xmlns:xsd="http://www.w3.org/2001/XMLSchema" xmlns:xs="http://www.w3.org/2001/XMLSchema" xmlns:p="http://schemas.microsoft.com/office/2006/metadata/properties" xmlns:ns2="8faef53a-d342-4d90-a56c-b993878449d2" xmlns:ns3="db72c12f-87a4-44ab-bbc5-4cc8306b158a" targetNamespace="http://schemas.microsoft.com/office/2006/metadata/properties" ma:root="true" ma:fieldsID="2f5fb70a03bbdfa70542d3c736ed088f" ns2:_="" ns3:_="">
    <xsd:import namespace="8faef53a-d342-4d90-a56c-b993878449d2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aef53a-d342-4d90-a56c-b993878449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faef53a-d342-4d90-a56c-b993878449d2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982B5394-C75C-4E02-A377-FBED9F7AEB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ACB4C2-02C3-4CBD-B9E1-29330B56E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aef53a-d342-4d90-a56c-b993878449d2"/>
    <ds:schemaRef ds:uri="db72c12f-87a4-44ab-bbc5-4cc8306b15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62C63F-24F5-4379-ABF6-9B3B25B36073}">
  <ds:schemaRefs>
    <ds:schemaRef ds:uri="http://schemas.microsoft.com/office/2006/metadata/properties"/>
    <ds:schemaRef ds:uri="http://schemas.microsoft.com/office/infopath/2007/PartnerControls"/>
    <ds:schemaRef ds:uri="8faef53a-d342-4d90-a56c-b993878449d2"/>
    <ds:schemaRef ds:uri="db72c12f-87a4-44ab-bbc5-4cc8306b158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1867</Words>
  <Application>Microsoft Office PowerPoint</Application>
  <PresentationFormat>Custom</PresentationFormat>
  <Paragraphs>244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DM Sans </vt:lpstr>
      <vt:lpstr>DM Sans</vt:lpstr>
      <vt:lpstr>Calibri</vt:lpstr>
      <vt:lpstr>Arial</vt:lpstr>
      <vt:lpstr>League Spartan</vt:lpstr>
      <vt:lpstr>times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Environment Monitoring and Intelligent Anti-Theft Alarming System</dc:title>
  <dc:creator>Malith Silva</dc:creator>
  <cp:lastModifiedBy>Silva M.M.S. it20383770</cp:lastModifiedBy>
  <cp:revision>25</cp:revision>
  <dcterms:created xsi:type="dcterms:W3CDTF">2006-08-16T00:00:00Z</dcterms:created>
  <dcterms:modified xsi:type="dcterms:W3CDTF">2023-10-31T15:36:44Z</dcterms:modified>
  <dc:identifier>DAFjsEChzkc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0x010100F5D4FF63888C64439862580733F918E7</vt:lpwstr>
  </property>
</Properties>
</file>